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11088401" r:id="rId2"/>
    <p:sldId id="11088456" r:id="rId3"/>
    <p:sldId id="256" r:id="rId4"/>
    <p:sldId id="11088469" r:id="rId5"/>
    <p:sldId id="282" r:id="rId6"/>
    <p:sldId id="11088470" r:id="rId7"/>
    <p:sldId id="11088471" r:id="rId8"/>
    <p:sldId id="11088472" r:id="rId9"/>
    <p:sldId id="11088473" r:id="rId10"/>
    <p:sldId id="11088474" r:id="rId11"/>
    <p:sldId id="11088475" r:id="rId12"/>
    <p:sldId id="11088459" r:id="rId13"/>
    <p:sldId id="11088458" r:id="rId14"/>
    <p:sldId id="286" r:id="rId15"/>
    <p:sldId id="11088460" r:id="rId16"/>
    <p:sldId id="302" r:id="rId17"/>
    <p:sldId id="11088454"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0FF"/>
    <a:srgbClr val="ABE1FE"/>
    <a:srgbClr val="D4EFFC"/>
    <a:srgbClr val="BF95DF"/>
    <a:srgbClr val="FF6600"/>
    <a:srgbClr val="F0904E"/>
    <a:srgbClr val="FF6969"/>
    <a:srgbClr val="FA2C42"/>
    <a:srgbClr val="FDD7CF"/>
    <a:srgbClr val="F8A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5/17/2026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3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5/17/2026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1576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808954" y="191069"/>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2743253" y="1274227"/>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415699"/>
            <a:ext cx="2005965" cy="2819400"/>
          </a:xfrm>
          <a:prstGeom prst="rect">
            <a:avLst/>
          </a:prstGeom>
        </p:spPr>
      </p:pic>
      <p:sp>
        <p:nvSpPr>
          <p:cNvPr id="7" name="TextBox 6"/>
          <p:cNvSpPr txBox="1"/>
          <p:nvPr/>
        </p:nvSpPr>
        <p:spPr>
          <a:xfrm>
            <a:off x="5865223" y="191069"/>
            <a:ext cx="5068388"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Thứ sáu, ngày 22 tháng 5 năm 2026</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031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FF6600"/>
                </a:solidFill>
                <a:latin typeface="Arial" panose="020B0604020202020204" pitchFamily="34" charset="0"/>
                <a:cs typeface="Arial" panose="020B0604020202020204" pitchFamily="34" charset="0"/>
              </a:rPr>
              <a:t>Mùa khô</a:t>
            </a:r>
            <a:endParaRPr lang="vi-VN" sz="3600" b="1">
              <a:solidFill>
                <a:srgbClr val="FF66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174921283"/>
              </p:ext>
            </p:extLst>
          </p:nvPr>
        </p:nvGraphicFramePr>
        <p:xfrm>
          <a:off x="25400" y="1634247"/>
          <a:ext cx="12192000" cy="4426311"/>
        </p:xfrm>
        <a:graphic>
          <a:graphicData uri="http://schemas.openxmlformats.org/drawingml/2006/table">
            <a:tbl>
              <a:tblPr firstRow="1" bandRow="1">
                <a:tableStyleId>{9DCAF9ED-07DC-4A11-8D7F-57B35C25682E}</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462123">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tc>
                  <a:txBody>
                    <a:bodyPr/>
                    <a:lstStyle/>
                    <a:p>
                      <a:r>
                        <a:rPr lang="en-US" sz="3600" b="0">
                          <a:solidFill>
                            <a:schemeClr val="tx1"/>
                          </a:solidFill>
                          <a:latin typeface="Arial" panose="020B0604020202020204" pitchFamily="34" charset="0"/>
                          <a:cs typeface="Arial" panose="020B0604020202020204" pitchFamily="34" charset="0"/>
                        </a:rPr>
                        <a:t>Cây cối khô héo. Thời tiết nắng nóng, ít mưa,  đất đai khô cằn, nứt nẻ.</a:t>
                      </a:r>
                    </a:p>
                  </a:txBody>
                  <a:tcPr anchor="ctr">
                    <a:solidFill>
                      <a:srgbClr val="F0904E"/>
                    </a:solidFill>
                  </a:tcPr>
                </a:tc>
                <a:extLst>
                  <a:ext uri="{0D108BD9-81ED-4DB2-BD59-A6C34878D82A}">
                    <a16:rowId xmlns:a16="http://schemas.microsoft.com/office/drawing/2014/main" val="1897864556"/>
                  </a:ext>
                </a:extLst>
              </a:tr>
              <a:tr h="1462123">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0">
                          <a:solidFill>
                            <a:schemeClr val="tx1"/>
                          </a:solidFill>
                          <a:latin typeface="Arial" panose="020B0604020202020204" pitchFamily="34" charset="0"/>
                          <a:cs typeface="Arial" panose="020B0604020202020204" pitchFamily="34" charset="0"/>
                        </a:rPr>
                        <a:t>Đào giếng lấy nước tưới cây.</a:t>
                      </a:r>
                    </a:p>
                    <a:p>
                      <a:r>
                        <a:rPr lang="en-US" sz="3600" b="0">
                          <a:solidFill>
                            <a:schemeClr val="tx1"/>
                          </a:solidFill>
                          <a:latin typeface="Arial" panose="020B0604020202020204" pitchFamily="34" charset="0"/>
                          <a:cs typeface="Arial" panose="020B0604020202020204" pitchFamily="34" charset="0"/>
                        </a:rPr>
                        <a:t>Làm việc, vui chơi trong bóng râm.</a:t>
                      </a:r>
                    </a:p>
                  </a:txBody>
                  <a:tcPr anchor="ctr"/>
                </a:tc>
                <a:extLst>
                  <a:ext uri="{0D108BD9-81ED-4DB2-BD59-A6C34878D82A}">
                    <a16:rowId xmlns:a16="http://schemas.microsoft.com/office/drawing/2014/main" val="4094665333"/>
                  </a:ext>
                </a:extLst>
              </a:tr>
              <a:tr h="1502065">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0">
                          <a:solidFill>
                            <a:schemeClr val="tx1"/>
                          </a:solidFill>
                          <a:latin typeface="Arial" panose="020B0604020202020204" pitchFamily="34" charset="0"/>
                          <a:cs typeface="Arial" panose="020B0604020202020204" pitchFamily="34" charset="0"/>
                        </a:rPr>
                        <a:t>Mát mẻ, rộng rãi, thoải mái, dễ thấm hút mồ hôi.</a:t>
                      </a:r>
                    </a:p>
                  </a:txBody>
                  <a:tcPr anchor="ctr"/>
                </a:tc>
                <a:extLst>
                  <a:ext uri="{0D108BD9-81ED-4DB2-BD59-A6C34878D82A}">
                    <a16:rowId xmlns:a16="http://schemas.microsoft.com/office/drawing/2014/main" val="2521775188"/>
                  </a:ext>
                </a:extLst>
              </a:tr>
            </a:tbl>
          </a:graphicData>
        </a:graphic>
      </p:graphicFrame>
      <p:pic>
        <p:nvPicPr>
          <p:cNvPr id="4" name="Picture 3">
            <a:extLst>
              <a:ext uri="{FF2B5EF4-FFF2-40B4-BE49-F238E27FC236}">
                <a16:creationId xmlns:a16="http://schemas.microsoft.com/office/drawing/2014/main" id="{F200E530-FBFC-432E-82A9-2764CD0F4C68}"/>
              </a:ext>
            </a:extLst>
          </p:cNvPr>
          <p:cNvPicPr>
            <a:picLocks noChangeAspect="1"/>
          </p:cNvPicPr>
          <p:nvPr/>
        </p:nvPicPr>
        <p:blipFill>
          <a:blip r:embed="rId2"/>
          <a:stretch>
            <a:fillRect/>
          </a:stretch>
        </p:blipFill>
        <p:spPr>
          <a:xfrm>
            <a:off x="8941053" y="0"/>
            <a:ext cx="3283911" cy="1634247"/>
          </a:xfrm>
          <a:prstGeom prst="rect">
            <a:avLst/>
          </a:prstGeom>
        </p:spPr>
      </p:pic>
    </p:spTree>
    <p:extLst>
      <p:ext uri="{BB962C8B-B14F-4D97-AF65-F5344CB8AC3E}">
        <p14:creationId xmlns:p14="http://schemas.microsoft.com/office/powerpoint/2010/main" val="8481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52971A-DFC2-4435-B506-897DCF2391F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8652" y="372138"/>
            <a:ext cx="12183348" cy="6272547"/>
          </a:xfrm>
          <a:prstGeom prst="rect">
            <a:avLst/>
          </a:prstGeom>
        </p:spPr>
      </p:pic>
    </p:spTree>
    <p:extLst>
      <p:ext uri="{BB962C8B-B14F-4D97-AF65-F5344CB8AC3E}">
        <p14:creationId xmlns:p14="http://schemas.microsoft.com/office/powerpoint/2010/main" val="41054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245" y="0"/>
            <a:ext cx="744675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Làm và trưng bày bộ sưu tập “Các mùa ở địa phương em”. </a:t>
            </a:r>
            <a:endParaRPr lang="vi-VN" sz="36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AAAF13-C9BD-45EB-B0BE-827EC1A34256}"/>
              </a:ext>
            </a:extLst>
          </p:cNvPr>
          <p:cNvPicPr>
            <a:picLocks noChangeAspect="1"/>
          </p:cNvPicPr>
          <p:nvPr/>
        </p:nvPicPr>
        <p:blipFill>
          <a:blip r:embed="rId2"/>
          <a:stretch>
            <a:fillRect/>
          </a:stretch>
        </p:blipFill>
        <p:spPr>
          <a:xfrm>
            <a:off x="2495376" y="1200329"/>
            <a:ext cx="8090152" cy="5708471"/>
          </a:xfrm>
          <a:prstGeom prst="rect">
            <a:avLst/>
          </a:prstGeom>
        </p:spPr>
      </p:pic>
    </p:spTree>
    <p:extLst>
      <p:ext uri="{BB962C8B-B14F-4D97-AF65-F5344CB8AC3E}">
        <p14:creationId xmlns:p14="http://schemas.microsoft.com/office/powerpoint/2010/main" val="26943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108065" y="1308619"/>
            <a:ext cx="3964299" cy="1323439"/>
          </a:xfrm>
          <a:prstGeom prst="rect">
            <a:avLst/>
          </a:prstGeom>
          <a:noFill/>
        </p:spPr>
        <p:txBody>
          <a:bodyPr wrap="square" rtlCol="0">
            <a:spAutoFit/>
          </a:bodyPr>
          <a:lstStyle/>
          <a:p>
            <a:pPr algn="ctr"/>
            <a:r>
              <a:rPr lang="vi-VN" sz="8000" b="1">
                <a:solidFill>
                  <a:schemeClr val="bg1"/>
                </a:solidFill>
                <a:latin typeface="+mj-lt"/>
              </a:rPr>
              <a:t>BÀI </a:t>
            </a:r>
            <a:r>
              <a:rPr lang="en-US" sz="8000" b="1">
                <a:solidFill>
                  <a:schemeClr val="bg1"/>
                </a:solidFill>
                <a:latin typeface="+mj-lt"/>
              </a:rPr>
              <a:t>31</a:t>
            </a:r>
            <a:endParaRPr lang="vi-VN" sz="8000" b="1" dirty="0">
              <a:solidFill>
                <a:schemeClr val="bg1"/>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B5C2CC-CCEF-4275-BEBE-2C0FDA704EC6}"/>
              </a:ext>
            </a:extLst>
          </p:cNvPr>
          <p:cNvSpPr txBox="1"/>
          <p:nvPr/>
        </p:nvSpPr>
        <p:spPr>
          <a:xfrm>
            <a:off x="26320" y="4225943"/>
            <a:ext cx="10558947" cy="2123658"/>
          </a:xfrm>
          <a:prstGeom prst="rect">
            <a:avLst/>
          </a:prstGeom>
          <a:noFill/>
        </p:spPr>
        <p:txBody>
          <a:bodyPr wrap="square" rtlCol="0">
            <a:spAutoFit/>
          </a:bodyPr>
          <a:lstStyle/>
          <a:p>
            <a:r>
              <a:rPr lang="en-US" sz="6600" b="1">
                <a:ln>
                  <a:solidFill>
                    <a:srgbClr val="FA2C42"/>
                  </a:solidFill>
                </a:ln>
                <a:solidFill>
                  <a:srgbClr val="FF6969"/>
                </a:solidFill>
                <a:latin typeface="+mj-lt"/>
              </a:rPr>
              <a:t>Ôn tập chủ đề </a:t>
            </a:r>
          </a:p>
          <a:p>
            <a:r>
              <a:rPr lang="en-US" sz="6600" b="1">
                <a:ln>
                  <a:solidFill>
                    <a:srgbClr val="FA2C42"/>
                  </a:solidFill>
                </a:ln>
                <a:solidFill>
                  <a:srgbClr val="FF6969"/>
                </a:solidFill>
                <a:latin typeface="+mj-lt"/>
              </a:rPr>
              <a:t>Trái đất và bầu trời (tiết 2+3)</a:t>
            </a:r>
            <a:endParaRPr lang="vi-VN" sz="6600" b="1" dirty="0">
              <a:ln>
                <a:solidFill>
                  <a:srgbClr val="FA2C42"/>
                </a:solidFill>
              </a:ln>
              <a:solidFill>
                <a:srgbClr val="FF6969"/>
              </a:solidFill>
              <a:latin typeface="+mj-lt"/>
            </a:endParaRPr>
          </a:p>
        </p:txBody>
      </p:sp>
    </p:spTree>
    <p:extLst>
      <p:ext uri="{BB962C8B-B14F-4D97-AF65-F5344CB8AC3E}">
        <p14:creationId xmlns:p14="http://schemas.microsoft.com/office/powerpoint/2010/main" val="168416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25F57-DAA3-4EF0-8C30-DF58A6434771}"/>
              </a:ext>
            </a:extLst>
          </p:cNvPr>
          <p:cNvPicPr>
            <a:picLocks noChangeAspect="1"/>
          </p:cNvPicPr>
          <p:nvPr/>
        </p:nvPicPr>
        <p:blipFill>
          <a:blip r:embed="rId2"/>
          <a:stretch>
            <a:fillRect/>
          </a:stretch>
        </p:blipFill>
        <p:spPr>
          <a:xfrm>
            <a:off x="2220710" y="2743200"/>
            <a:ext cx="7126490" cy="4114800"/>
          </a:xfrm>
          <a:prstGeom prst="rect">
            <a:avLst/>
          </a:prstGeom>
        </p:spPr>
      </p:pic>
      <p:sp>
        <p:nvSpPr>
          <p:cNvPr id="9" name="TextBox 8">
            <a:extLst>
              <a:ext uri="{FF2B5EF4-FFF2-40B4-BE49-F238E27FC236}">
                <a16:creationId xmlns:a16="http://schemas.microsoft.com/office/drawing/2014/main" id="{4CF4FAC9-89F2-4098-AA36-D20429C1C6FC}"/>
              </a:ext>
            </a:extLst>
          </p:cNvPr>
          <p:cNvSpPr txBox="1"/>
          <p:nvPr/>
        </p:nvSpPr>
        <p:spPr>
          <a:xfrm>
            <a:off x="1" y="1022279"/>
            <a:ext cx="12191999"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ts val="4000"/>
              </a:lnSpc>
            </a:pPr>
            <a:r>
              <a:rPr lang="en-US" sz="3600">
                <a:latin typeface="Arial" panose="020B0604020202020204" pitchFamily="34" charset="0"/>
                <a:cs typeface="Arial" panose="020B0604020202020204" pitchFamily="34" charset="0"/>
              </a:rPr>
              <a:t>Nếu địa phương em sắp có mưa lớn và </a:t>
            </a:r>
            <a:r>
              <a:rPr lang="vi-VN" sz="3600">
                <a:latin typeface="Arial" panose="020B0604020202020204" pitchFamily="34" charset="0"/>
                <a:cs typeface="Arial" panose="020B0604020202020204" pitchFamily="34" charset="0"/>
              </a:rPr>
              <a:t>kéo dài, thiên tai nào có thể xảy ra? Trao đổi với bạn bè về các việc cần làm để ứng phó, hạn chế những thiệt hại do thiên tai đó gây ra.</a:t>
            </a:r>
            <a:endParaRPr lang="en-US" sz="3600" dirty="0">
              <a:latin typeface="Arial" panose="020B0604020202020204" pitchFamily="34" charset="0"/>
              <a:cs typeface="Arial" panose="020B0604020202020204" pitchFamily="34" charset="0"/>
            </a:endParaRPr>
          </a:p>
        </p:txBody>
      </p:sp>
      <p:sp>
        <p:nvSpPr>
          <p:cNvPr id="4" name="TextBox 3"/>
          <p:cNvSpPr txBox="1"/>
          <p:nvPr/>
        </p:nvSpPr>
        <p:spPr>
          <a:xfrm>
            <a:off x="5865223" y="191069"/>
            <a:ext cx="5068388"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Thứ sáu, ngày 22 tháng 5 năm 2026</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0F7E8A-DCD1-41F7-8A9B-ED321778FE80}"/>
              </a:ext>
            </a:extLst>
          </p:cNvPr>
          <p:cNvSpPr txBox="1"/>
          <p:nvPr/>
        </p:nvSpPr>
        <p:spPr>
          <a:xfrm>
            <a:off x="1" y="1012227"/>
            <a:ext cx="12191999" cy="1200329"/>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Nếu địa phương em sắp có mưa lớn và kéo dài, thiên tai có thể xảy ra là </a:t>
            </a:r>
            <a:r>
              <a:rPr lang="en-US" sz="3600">
                <a:solidFill>
                  <a:srgbClr val="000000"/>
                </a:solidFill>
                <a:latin typeface="Arial" panose="020B0604020202020204" pitchFamily="34" charset="0"/>
                <a:cs typeface="Arial" panose="020B0604020202020204" pitchFamily="34" charset="0"/>
              </a:rPr>
              <a:t>giông sét, </a:t>
            </a:r>
            <a:r>
              <a:rPr lang="vi-VN" sz="3600" b="0" i="0">
                <a:solidFill>
                  <a:srgbClr val="000000"/>
                </a:solidFill>
                <a:effectLst/>
                <a:latin typeface="Arial" panose="020B0604020202020204" pitchFamily="34" charset="0"/>
                <a:cs typeface="Arial" panose="020B0604020202020204" pitchFamily="34" charset="0"/>
              </a:rPr>
              <a:t>bão</a:t>
            </a:r>
            <a:r>
              <a:rPr lang="en-US" sz="3600" b="0" i="0">
                <a:solidFill>
                  <a:srgbClr val="000000"/>
                </a:solidFill>
                <a:effectLst/>
                <a:latin typeface="Arial" panose="020B0604020202020204" pitchFamily="34" charset="0"/>
                <a:cs typeface="Arial" panose="020B0604020202020204" pitchFamily="34" charset="0"/>
              </a:rPr>
              <a:t>, lũ</a:t>
            </a:r>
            <a:r>
              <a:rPr lang="vi-VN" sz="3600" b="0" i="0">
                <a:solidFill>
                  <a:srgbClr val="000000"/>
                </a:solidFill>
                <a:effectLst/>
                <a:latin typeface="Arial" panose="020B0604020202020204" pitchFamily="34" charset="0"/>
                <a:cs typeface="Arial" panose="020B0604020202020204" pitchFamily="34" charset="0"/>
              </a:rPr>
              <a:t> và ngập lụt.</a:t>
            </a:r>
          </a:p>
        </p:txBody>
      </p:sp>
      <p:sp>
        <p:nvSpPr>
          <p:cNvPr id="12" name="TextBox 11">
            <a:extLst>
              <a:ext uri="{FF2B5EF4-FFF2-40B4-BE49-F238E27FC236}">
                <a16:creationId xmlns:a16="http://schemas.microsoft.com/office/drawing/2014/main" id="{1BB75DD4-1BC3-4D9D-AD56-7AC1CC0A8EA6}"/>
              </a:ext>
            </a:extLst>
          </p:cNvPr>
          <p:cNvSpPr txBox="1"/>
          <p:nvPr/>
        </p:nvSpPr>
        <p:spPr>
          <a:xfrm>
            <a:off x="0" y="2333685"/>
            <a:ext cx="12192000" cy="4524315"/>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Các việc cần làm để ứng phó, hạn chế những thiể hại do thiên tai đó gây ra là:</a:t>
            </a:r>
          </a:p>
          <a:p>
            <a:r>
              <a:rPr lang="vi-VN" sz="3600" b="0" i="0">
                <a:solidFill>
                  <a:srgbClr val="000000"/>
                </a:solidFill>
                <a:effectLst/>
                <a:latin typeface="Arial" panose="020B0604020202020204" pitchFamily="34" charset="0"/>
                <a:cs typeface="Arial" panose="020B0604020202020204" pitchFamily="34" charset="0"/>
              </a:rPr>
              <a:t>+ Chủ động chằng chống, kiên cố lại nhà cửa.</a:t>
            </a:r>
            <a:endParaRPr lang="en-US" sz="3600" b="0" i="0">
              <a:solidFill>
                <a:srgbClr val="000000"/>
              </a:solidFill>
              <a:effectLst/>
              <a:latin typeface="Arial" panose="020B0604020202020204" pitchFamily="34" charset="0"/>
              <a:cs typeface="Arial" panose="020B0604020202020204" pitchFamily="34" charset="0"/>
            </a:endParaRPr>
          </a:p>
          <a:p>
            <a:r>
              <a:rPr lang="en-US" sz="3600">
                <a:solidFill>
                  <a:srgbClr val="000000"/>
                </a:solidFill>
                <a:latin typeface="Arial" panose="020B0604020202020204" pitchFamily="34" charset="0"/>
                <a:cs typeface="Arial" panose="020B0604020202020204" pitchFamily="34" charset="0"/>
              </a:rPr>
              <a:t>+ Chặt bớt cành cây (nếu có trồng).</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Đưa ra các vật nuôi đến nơi tránh bão an toàn.</a:t>
            </a:r>
          </a:p>
          <a:p>
            <a:r>
              <a:rPr lang="vi-VN" sz="3600" b="0" i="0">
                <a:solidFill>
                  <a:srgbClr val="000000"/>
                </a:solidFill>
                <a:effectLst/>
                <a:latin typeface="Arial" panose="020B0604020202020204" pitchFamily="34" charset="0"/>
                <a:cs typeface="Arial" panose="020B0604020202020204" pitchFamily="34" charset="0"/>
              </a:rPr>
              <a:t>+ Chuẩn bị lương thực, nước uống, thuốc men, nhu yếu phẩm cần thiết.</a:t>
            </a:r>
            <a:r>
              <a:rPr lang="en-US" sz="3600" b="0" i="0">
                <a:solidFill>
                  <a:srgbClr val="000000"/>
                </a:solidFill>
                <a:effectLst/>
                <a:latin typeface="Arial" panose="020B0604020202020204" pitchFamily="34" charset="0"/>
                <a:cs typeface="Arial" panose="020B0604020202020204" pitchFamily="34" charset="0"/>
              </a:rPr>
              <a:t> Theo dõi dự báo thời tiết thường xuyên.</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Chuẩn bị đồ trong tư thế sẵn sàng đi sơ tán.</a:t>
            </a:r>
          </a:p>
        </p:txBody>
      </p:sp>
      <p:sp>
        <p:nvSpPr>
          <p:cNvPr id="4" name="TextBox 3"/>
          <p:cNvSpPr txBox="1"/>
          <p:nvPr/>
        </p:nvSpPr>
        <p:spPr>
          <a:xfrm>
            <a:off x="5865223" y="191069"/>
            <a:ext cx="5068388"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Thứ sáu, ngày 22 tháng 5 năm 2026</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8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6401" y="1343589"/>
            <a:ext cx="2649639"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36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36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8" name="TextBox 7"/>
          <p:cNvSpPr txBox="1"/>
          <p:nvPr/>
        </p:nvSpPr>
        <p:spPr>
          <a:xfrm>
            <a:off x="0" y="2323252"/>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Quan sát tranh:</a:t>
            </a:r>
          </a:p>
          <a:p>
            <a:r>
              <a:rPr lang="en-US" sz="3600">
                <a:solidFill>
                  <a:schemeClr val="tx1"/>
                </a:solidFill>
                <a:latin typeface="Arial" panose="020B0604020202020204" pitchFamily="34" charset="0"/>
                <a:cs typeface="Arial" panose="020B0604020202020204" pitchFamily="34" charset="0"/>
              </a:rPr>
              <a:t>     Bạn nhỏ đang làm gì và nói gì?</a:t>
            </a:r>
          </a:p>
        </p:txBody>
      </p:sp>
      <p:sp>
        <p:nvSpPr>
          <p:cNvPr id="12" name="TextBox 11">
            <a:extLst>
              <a:ext uri="{FF2B5EF4-FFF2-40B4-BE49-F238E27FC236}">
                <a16:creationId xmlns:a16="http://schemas.microsoft.com/office/drawing/2014/main" id="{643D1D3B-6993-4DA2-A45B-3FBD3F904375}"/>
              </a:ext>
            </a:extLst>
          </p:cNvPr>
          <p:cNvSpPr txBox="1"/>
          <p:nvPr/>
        </p:nvSpPr>
        <p:spPr>
          <a:xfrm>
            <a:off x="10415" y="3713007"/>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Bạn nhỏ đã biết cách thiết kế, lựa chọn trang phục theo mùa.</a:t>
            </a:r>
          </a:p>
        </p:txBody>
      </p:sp>
      <p:pic>
        <p:nvPicPr>
          <p:cNvPr id="6" name="Picture 5">
            <a:extLst>
              <a:ext uri="{FF2B5EF4-FFF2-40B4-BE49-F238E27FC236}">
                <a16:creationId xmlns:a16="http://schemas.microsoft.com/office/drawing/2014/main" id="{B32C5805-ABC4-4BC1-9C1C-367478D1A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1" y="0"/>
            <a:ext cx="4637784" cy="6858000"/>
          </a:xfrm>
          <a:prstGeom prst="rect">
            <a:avLst/>
          </a:prstGeom>
        </p:spPr>
      </p:pic>
    </p:spTree>
    <p:extLst>
      <p:ext uri="{BB962C8B-B14F-4D97-AF65-F5344CB8AC3E}">
        <p14:creationId xmlns:p14="http://schemas.microsoft.com/office/powerpoint/2010/main" val="773918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TextBox 4">
            <a:extLst>
              <a:ext uri="{FF2B5EF4-FFF2-40B4-BE49-F238E27FC236}">
                <a16:creationId xmlns:a16="http://schemas.microsoft.com/office/drawing/2014/main" id="{E49A7273-1338-47DB-A038-69BA592309CF}"/>
              </a:ext>
            </a:extLst>
          </p:cNvPr>
          <p:cNvSpPr txBox="1"/>
          <p:nvPr/>
        </p:nvSpPr>
        <p:spPr>
          <a:xfrm>
            <a:off x="5375582" y="827053"/>
            <a:ext cx="2649639"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6" name="Picture 5">
            <a:extLst>
              <a:ext uri="{FF2B5EF4-FFF2-40B4-BE49-F238E27FC236}">
                <a16:creationId xmlns:a16="http://schemas.microsoft.com/office/drawing/2014/main" id="{794CDDBF-67E3-4974-A615-EA4E2D1C4084}"/>
              </a:ext>
            </a:extLst>
          </p:cNvPr>
          <p:cNvPicPr>
            <a:picLocks noChangeAspect="1"/>
          </p:cNvPicPr>
          <p:nvPr/>
        </p:nvPicPr>
        <p:blipFill rotWithShape="1">
          <a:blip r:embed="rId3">
            <a:extLst>
              <a:ext uri="{28A0092B-C50C-407E-A947-70E740481C1C}">
                <a14:useLocalDpi xmlns:a14="http://schemas.microsoft.com/office/drawing/2010/main" val="0"/>
              </a:ext>
            </a:extLst>
          </a:blip>
          <a:srcRect t="7675" b="10273"/>
          <a:stretch/>
        </p:blipFill>
        <p:spPr>
          <a:xfrm>
            <a:off x="17311" y="1383411"/>
            <a:ext cx="5635256" cy="1171926"/>
          </a:xfrm>
          <a:prstGeom prst="rect">
            <a:avLst/>
          </a:prstGeom>
        </p:spPr>
      </p:pic>
      <p:sp>
        <p:nvSpPr>
          <p:cNvPr id="7" name="TextBox 6">
            <a:extLst>
              <a:ext uri="{FF2B5EF4-FFF2-40B4-BE49-F238E27FC236}">
                <a16:creationId xmlns:a16="http://schemas.microsoft.com/office/drawing/2014/main" id="{1E1F97F8-7A57-4887-BFC0-B88E54C2E63F}"/>
              </a:ext>
            </a:extLst>
          </p:cNvPr>
          <p:cNvSpPr txBox="1"/>
          <p:nvPr/>
        </p:nvSpPr>
        <p:spPr>
          <a:xfrm>
            <a:off x="17311" y="2668182"/>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đặc điểm của các mùa trong năm.</a:t>
            </a:r>
          </a:p>
        </p:txBody>
      </p:sp>
      <p:sp>
        <p:nvSpPr>
          <p:cNvPr id="8" name="TextBox 7">
            <a:extLst>
              <a:ext uri="{FF2B5EF4-FFF2-40B4-BE49-F238E27FC236}">
                <a16:creationId xmlns:a16="http://schemas.microsoft.com/office/drawing/2014/main" id="{A44D3303-15D5-486B-BAD9-2E231B0F1BBB}"/>
              </a:ext>
            </a:extLst>
          </p:cNvPr>
          <p:cNvSpPr txBox="1"/>
          <p:nvPr/>
        </p:nvSpPr>
        <p:spPr>
          <a:xfrm>
            <a:off x="17311" y="3400145"/>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Biết lựa chọn trang phục theo mùa.</a:t>
            </a:r>
          </a:p>
        </p:txBody>
      </p:sp>
      <p:sp>
        <p:nvSpPr>
          <p:cNvPr id="9" name="TextBox 8">
            <a:extLst>
              <a:ext uri="{FF2B5EF4-FFF2-40B4-BE49-F238E27FC236}">
                <a16:creationId xmlns:a16="http://schemas.microsoft.com/office/drawing/2014/main" id="{EED8D932-27D9-4AF5-A68D-7C6917232F0C}"/>
              </a:ext>
            </a:extLst>
          </p:cNvPr>
          <p:cNvSpPr txBox="1"/>
          <p:nvPr/>
        </p:nvSpPr>
        <p:spPr>
          <a:xfrm>
            <a:off x="17311" y="5482327"/>
            <a:ext cx="1219200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Ở nhà em hãy nhắc nhở và cùng người thân thực hiện tốt nhé!</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2" name="TextBox 11">
            <a:extLst>
              <a:ext uri="{FF2B5EF4-FFF2-40B4-BE49-F238E27FC236}">
                <a16:creationId xmlns:a16="http://schemas.microsoft.com/office/drawing/2014/main" id="{A70DFD0E-CB60-4AC2-82DF-C6106BA9E27C}"/>
              </a:ext>
            </a:extLst>
          </p:cNvPr>
          <p:cNvSpPr txBox="1"/>
          <p:nvPr/>
        </p:nvSpPr>
        <p:spPr>
          <a:xfrm>
            <a:off x="17311" y="4113130"/>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các biểu hiện và biết cách ứng phó với thiên tai.</a:t>
            </a:r>
          </a:p>
        </p:txBody>
      </p:sp>
      <p:sp>
        <p:nvSpPr>
          <p:cNvPr id="13" name="TextBox 12"/>
          <p:cNvSpPr txBox="1"/>
          <p:nvPr/>
        </p:nvSpPr>
        <p:spPr>
          <a:xfrm>
            <a:off x="5865223" y="191069"/>
            <a:ext cx="5068388"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Thứ sáu, ngày 22 tháng 5 năm 2026</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28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7" grpId="0" animBg="1"/>
      <p:bldP spid="8"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i-ca-bon-mua-chun-chin-nhac-thieu-nhi-vui-nhon_2ej3SLvw">
            <a:hlinkClick r:id="" action="ppaction://media"/>
            <a:extLst>
              <a:ext uri="{FF2B5EF4-FFF2-40B4-BE49-F238E27FC236}">
                <a16:creationId xmlns:a16="http://schemas.microsoft.com/office/drawing/2014/main" id="{3F6E7B56-D4AE-4DAD-ABA9-3FBBF1A494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40" y="0"/>
            <a:ext cx="12263740" cy="6892969"/>
          </a:xfrm>
          <a:prstGeom prst="rect">
            <a:avLst/>
          </a:prstGeom>
        </p:spPr>
      </p:pic>
      <p:sp>
        <p:nvSpPr>
          <p:cNvPr id="3" name="TextBox 2"/>
          <p:cNvSpPr txBox="1"/>
          <p:nvPr/>
        </p:nvSpPr>
        <p:spPr>
          <a:xfrm>
            <a:off x="5865223" y="191069"/>
            <a:ext cx="5068388"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Thứ sáu, ngày 22 tháng 5 năm 2026</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11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108065" y="1308619"/>
            <a:ext cx="3964299" cy="1323439"/>
          </a:xfrm>
          <a:prstGeom prst="rect">
            <a:avLst/>
          </a:prstGeom>
          <a:noFill/>
        </p:spPr>
        <p:txBody>
          <a:bodyPr wrap="square" rtlCol="0">
            <a:spAutoFit/>
          </a:bodyPr>
          <a:lstStyle/>
          <a:p>
            <a:pPr algn="ctr"/>
            <a:r>
              <a:rPr lang="vi-VN" sz="8000" b="1">
                <a:solidFill>
                  <a:schemeClr val="bg1"/>
                </a:solidFill>
                <a:latin typeface="+mj-lt"/>
              </a:rPr>
              <a:t>BÀI </a:t>
            </a:r>
            <a:r>
              <a:rPr lang="en-US" sz="8000" b="1">
                <a:solidFill>
                  <a:schemeClr val="bg1"/>
                </a:solidFill>
                <a:latin typeface="+mj-lt"/>
              </a:rPr>
              <a:t>31</a:t>
            </a:r>
            <a:endParaRPr lang="vi-VN" sz="8000" b="1" dirty="0">
              <a:solidFill>
                <a:schemeClr val="bg1"/>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B5C2CC-CCEF-4275-BEBE-2C0FDA704EC6}"/>
              </a:ext>
            </a:extLst>
          </p:cNvPr>
          <p:cNvSpPr txBox="1"/>
          <p:nvPr/>
        </p:nvSpPr>
        <p:spPr>
          <a:xfrm>
            <a:off x="53290" y="4225943"/>
            <a:ext cx="9752736" cy="2123658"/>
          </a:xfrm>
          <a:prstGeom prst="rect">
            <a:avLst/>
          </a:prstGeom>
          <a:noFill/>
        </p:spPr>
        <p:txBody>
          <a:bodyPr wrap="square" rtlCol="0">
            <a:spAutoFit/>
          </a:bodyPr>
          <a:lstStyle/>
          <a:p>
            <a:r>
              <a:rPr lang="en-US" sz="6600" b="1">
                <a:ln>
                  <a:solidFill>
                    <a:srgbClr val="FA2C42"/>
                  </a:solidFill>
                </a:ln>
                <a:solidFill>
                  <a:srgbClr val="FF6969"/>
                </a:solidFill>
                <a:latin typeface="+mj-lt"/>
              </a:rPr>
              <a:t>Ôn tập chủ đề </a:t>
            </a:r>
          </a:p>
          <a:p>
            <a:r>
              <a:rPr lang="en-US" sz="6600" b="1">
                <a:ln>
                  <a:solidFill>
                    <a:srgbClr val="FA2C42"/>
                  </a:solidFill>
                </a:ln>
                <a:solidFill>
                  <a:srgbClr val="FF6969"/>
                </a:solidFill>
                <a:latin typeface="+mj-lt"/>
              </a:rPr>
              <a:t>Trái đất và bầu trời (tiết 1)</a:t>
            </a:r>
            <a:endParaRPr lang="vi-VN" sz="6600" b="1" dirty="0">
              <a:ln>
                <a:solidFill>
                  <a:srgbClr val="FA2C42"/>
                </a:solidFill>
              </a:ln>
              <a:solidFill>
                <a:srgbClr val="FF6969"/>
              </a:solidFill>
              <a:latin typeface="+mj-lt"/>
            </a:endParaRPr>
          </a:p>
        </p:txBody>
      </p:sp>
    </p:spTree>
    <p:extLst>
      <p:ext uri="{BB962C8B-B14F-4D97-AF65-F5344CB8AC3E}">
        <p14:creationId xmlns:p14="http://schemas.microsoft.com/office/powerpoint/2010/main" val="3207943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245" y="50800"/>
            <a:ext cx="744675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 Thảo luận nhóm và hoàn thành bảng theo gợi ý sau:  </a:t>
            </a:r>
            <a:endParaRPr lang="vi-VN" sz="36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FFF05DD-6864-45B0-B895-7A9346D62F61}"/>
              </a:ext>
            </a:extLst>
          </p:cNvPr>
          <p:cNvPicPr>
            <a:picLocks noChangeAspect="1"/>
          </p:cNvPicPr>
          <p:nvPr/>
        </p:nvPicPr>
        <p:blipFill>
          <a:blip r:embed="rId2"/>
          <a:stretch>
            <a:fillRect/>
          </a:stretch>
        </p:blipFill>
        <p:spPr>
          <a:xfrm>
            <a:off x="0" y="1549401"/>
            <a:ext cx="12215815" cy="4572000"/>
          </a:xfrm>
          <a:prstGeom prst="rect">
            <a:avLst/>
          </a:prstGeom>
        </p:spPr>
      </p:pic>
    </p:spTree>
    <p:extLst>
      <p:ext uri="{BB962C8B-B14F-4D97-AF65-F5344CB8AC3E}">
        <p14:creationId xmlns:p14="http://schemas.microsoft.com/office/powerpoint/2010/main" val="41775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1077447"/>
            <a:ext cx="4483061" cy="666027"/>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Mùa xuân</a:t>
            </a:r>
            <a:endParaRPr lang="vi-VN" sz="3600" b="1">
              <a:solidFill>
                <a:srgbClr val="00B05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1930873854"/>
              </p:ext>
            </p:extLst>
          </p:nvPr>
        </p:nvGraphicFramePr>
        <p:xfrm>
          <a:off x="25400" y="1926077"/>
          <a:ext cx="12192000" cy="3793786"/>
        </p:xfrm>
        <a:graphic>
          <a:graphicData uri="http://schemas.openxmlformats.org/drawingml/2006/table">
            <a:tbl>
              <a:tblPr firstRow="1" bandRow="1">
                <a:tableStyleId>{93296810-A885-4BE3-A3E7-6D5BEEA58F35}</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23920">
                <a:tc>
                  <a:txBody>
                    <a:bodyPr/>
                    <a:lstStyle/>
                    <a:p>
                      <a:r>
                        <a:rPr lang="en-US" sz="3600" b="1">
                          <a:solidFill>
                            <a:schemeClr val="tx1"/>
                          </a:solidFill>
                          <a:latin typeface="Arial" panose="020B0604020202020204" pitchFamily="34" charset="0"/>
                          <a:cs typeface="Arial" panose="020B0604020202020204" pitchFamily="34" charset="0"/>
                        </a:rPr>
                        <a:t>Đặc điểm</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Cây cối đâm chồi, nảy lộc.Thời tiết ấm áp.</a:t>
                      </a:r>
                    </a:p>
                  </a:txBody>
                  <a:tcPr anchor="ctr"/>
                </a:tc>
                <a:extLst>
                  <a:ext uri="{0D108BD9-81ED-4DB2-BD59-A6C34878D82A}">
                    <a16:rowId xmlns:a16="http://schemas.microsoft.com/office/drawing/2014/main" val="1897864556"/>
                  </a:ext>
                </a:extLst>
              </a:tr>
              <a:tr h="1284933">
                <a:tc>
                  <a:txBody>
                    <a:bodyPr/>
                    <a:lstStyle/>
                    <a:p>
                      <a:r>
                        <a:rPr lang="en-US" sz="3600" b="1">
                          <a:solidFill>
                            <a:schemeClr val="tx1"/>
                          </a:solidFill>
                          <a:latin typeface="Arial" panose="020B0604020202020204" pitchFamily="34" charset="0"/>
                          <a:cs typeface="Arial" panose="020B0604020202020204" pitchFamily="34" charset="0"/>
                        </a:rPr>
                        <a:t>Hoạt động</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Lễ hội, Tết </a:t>
                      </a:r>
                    </a:p>
                  </a:txBody>
                  <a:tcPr anchor="ctr"/>
                </a:tc>
                <a:extLst>
                  <a:ext uri="{0D108BD9-81ED-4DB2-BD59-A6C34878D82A}">
                    <a16:rowId xmlns:a16="http://schemas.microsoft.com/office/drawing/2014/main" val="4094665333"/>
                  </a:ext>
                </a:extLst>
              </a:tr>
              <a:tr h="1284933">
                <a:tc>
                  <a:txBody>
                    <a:bodyPr/>
                    <a:lstStyle/>
                    <a:p>
                      <a:r>
                        <a:rPr lang="en-US" sz="3600" b="1">
                          <a:solidFill>
                            <a:schemeClr val="tx1"/>
                          </a:solidFill>
                          <a:latin typeface="Arial" panose="020B0604020202020204" pitchFamily="34" charset="0"/>
                          <a:cs typeface="Arial" panose="020B0604020202020204" pitchFamily="34" charset="0"/>
                        </a:rPr>
                        <a:t>Trang phục</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Nhẹ nhàng, thoải mái.</a:t>
                      </a:r>
                    </a:p>
                  </a:txBody>
                  <a:tcPr anchor="ctr"/>
                </a:tc>
                <a:extLst>
                  <a:ext uri="{0D108BD9-81ED-4DB2-BD59-A6C34878D82A}">
                    <a16:rowId xmlns:a16="http://schemas.microsoft.com/office/drawing/2014/main" val="2521775188"/>
                  </a:ext>
                </a:extLst>
              </a:tr>
            </a:tbl>
          </a:graphicData>
        </a:graphic>
      </p:graphicFrame>
      <p:pic>
        <p:nvPicPr>
          <p:cNvPr id="9" name="Picture 8">
            <a:extLst>
              <a:ext uri="{FF2B5EF4-FFF2-40B4-BE49-F238E27FC236}">
                <a16:creationId xmlns:a16="http://schemas.microsoft.com/office/drawing/2014/main" id="{C44DC755-D1A9-46E8-9E57-5183EFA8BFAF}"/>
              </a:ext>
            </a:extLst>
          </p:cNvPr>
          <p:cNvPicPr>
            <a:picLocks noChangeAspect="1"/>
          </p:cNvPicPr>
          <p:nvPr/>
        </p:nvPicPr>
        <p:blipFill>
          <a:blip r:embed="rId2"/>
          <a:stretch>
            <a:fillRect/>
          </a:stretch>
        </p:blipFill>
        <p:spPr>
          <a:xfrm>
            <a:off x="9533106" y="20979"/>
            <a:ext cx="2633494" cy="1845907"/>
          </a:xfrm>
          <a:prstGeom prst="rect">
            <a:avLst/>
          </a:prstGeom>
        </p:spPr>
      </p:pic>
      <p:sp>
        <p:nvSpPr>
          <p:cNvPr id="7" name="TextBox 6"/>
          <p:cNvSpPr txBox="1"/>
          <p:nvPr/>
        </p:nvSpPr>
        <p:spPr>
          <a:xfrm>
            <a:off x="5865223" y="191069"/>
            <a:ext cx="5068388"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Thứ sáu, ngày 22 tháng 5 năm 2026</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03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873888"/>
            <a:ext cx="6456155" cy="646331"/>
          </a:xfrm>
          <a:prstGeom prst="rect">
            <a:avLst/>
          </a:prstGeom>
          <a:noFill/>
        </p:spPr>
        <p:txBody>
          <a:bodyPr wrap="square" rtlCol="0">
            <a:spAutoFit/>
          </a:bodyPr>
          <a:lstStyle/>
          <a:p>
            <a:r>
              <a:rPr lang="en-US" sz="3600" b="1">
                <a:solidFill>
                  <a:srgbClr val="FF6600"/>
                </a:solidFill>
                <a:latin typeface="Arial" panose="020B0604020202020204" pitchFamily="34" charset="0"/>
                <a:cs typeface="Arial" panose="020B0604020202020204" pitchFamily="34" charset="0"/>
              </a:rPr>
              <a:t>Mùa hè (mùa hạ)</a:t>
            </a:r>
            <a:endParaRPr lang="vi-VN" sz="3600" b="1">
              <a:solidFill>
                <a:srgbClr val="FF66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2461298494"/>
              </p:ext>
            </p:extLst>
          </p:nvPr>
        </p:nvGraphicFramePr>
        <p:xfrm>
          <a:off x="25400" y="1871132"/>
          <a:ext cx="12192000" cy="3848731"/>
        </p:xfrm>
        <a:graphic>
          <a:graphicData uri="http://schemas.openxmlformats.org/drawingml/2006/table">
            <a:tbl>
              <a:tblPr firstRow="1" bandRow="1">
                <a:tableStyleId>{9DCAF9ED-07DC-4A11-8D7F-57B35C25682E}</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71334">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tc>
                  <a:txBody>
                    <a:bodyPr/>
                    <a:lstStyle/>
                    <a:p>
                      <a:r>
                        <a:rPr lang="en-US" sz="3600" b="1">
                          <a:solidFill>
                            <a:schemeClr val="tx1"/>
                          </a:solidFill>
                        </a:rPr>
                        <a:t>Cây cối xanh tươi. Thời tiết nắng nóng, oi bức.</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extLst>
                  <a:ext uri="{0D108BD9-81ED-4DB2-BD59-A6C34878D82A}">
                    <a16:rowId xmlns:a16="http://schemas.microsoft.com/office/drawing/2014/main" val="1897864556"/>
                  </a:ext>
                </a:extLst>
              </a:tr>
              <a:tr h="1271334">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Nghỉ hè, tắm biển, đi dã ngoại.</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94665333"/>
                  </a:ext>
                </a:extLst>
              </a:tr>
              <a:tr h="1306063">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Mát mẻ, rộng rãi, ngắn, thoải mái, dễ thấm hút mồ hôi.</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ED897E09-0D90-45AB-9CD6-6F12E11C736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0155677" y="0"/>
            <a:ext cx="2036323" cy="1815637"/>
          </a:xfrm>
          <a:prstGeom prst="rect">
            <a:avLst/>
          </a:prstGeom>
        </p:spPr>
      </p:pic>
      <p:sp>
        <p:nvSpPr>
          <p:cNvPr id="7" name="TextBox 6"/>
          <p:cNvSpPr txBox="1"/>
          <p:nvPr/>
        </p:nvSpPr>
        <p:spPr>
          <a:xfrm>
            <a:off x="5865223" y="191069"/>
            <a:ext cx="5068388"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Thứ sáu, ngày 22 tháng 5 năm 2026</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6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23920" y="920903"/>
            <a:ext cx="6456155" cy="646331"/>
          </a:xfrm>
          <a:prstGeom prst="rect">
            <a:avLst/>
          </a:prstGeom>
          <a:noFill/>
        </p:spPr>
        <p:txBody>
          <a:bodyPr wrap="square" rtlCol="0">
            <a:spAutoFit/>
          </a:bodyPr>
          <a:lstStyle/>
          <a:p>
            <a:r>
              <a:rPr lang="en-US" sz="3600" b="1">
                <a:solidFill>
                  <a:srgbClr val="00B0F0"/>
                </a:solidFill>
                <a:latin typeface="Arial" panose="020B0604020202020204" pitchFamily="34" charset="0"/>
                <a:cs typeface="Arial" panose="020B0604020202020204" pitchFamily="34" charset="0"/>
              </a:rPr>
              <a:t>Mùa thu</a:t>
            </a:r>
            <a:endParaRPr lang="vi-VN" sz="3600" b="1">
              <a:solidFill>
                <a:srgbClr val="00B0F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4260889603"/>
              </p:ext>
            </p:extLst>
          </p:nvPr>
        </p:nvGraphicFramePr>
        <p:xfrm>
          <a:off x="0" y="1677529"/>
          <a:ext cx="12192000" cy="3471333"/>
        </p:xfrm>
        <a:graphic>
          <a:graphicData uri="http://schemas.openxmlformats.org/drawingml/2006/table">
            <a:tbl>
              <a:tblPr firstRow="1" bandRow="1">
                <a:tableStyleId>{5A111915-BE36-4E01-A7E5-04B1672EAD32}</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157111">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ABE1FE"/>
                    </a:solidFill>
                  </a:tcPr>
                </a:tc>
                <a:tc>
                  <a:txBody>
                    <a:bodyPr/>
                    <a:lstStyle/>
                    <a:p>
                      <a:r>
                        <a:rPr lang="en-US" sz="3600" b="1">
                          <a:solidFill>
                            <a:schemeClr val="tx1"/>
                          </a:solidFill>
                        </a:rPr>
                        <a:t>Cây cối rụng lá. Thời tiết mát mẻ.</a:t>
                      </a:r>
                      <a:endParaRPr lang="en-US" sz="3600" b="1">
                        <a:solidFill>
                          <a:schemeClr val="tx1"/>
                        </a:solidFill>
                        <a:latin typeface="Arial" panose="020B0604020202020204" pitchFamily="34" charset="0"/>
                        <a:cs typeface="Arial" panose="020B0604020202020204" pitchFamily="34" charset="0"/>
                      </a:endParaRPr>
                    </a:p>
                  </a:txBody>
                  <a:tcPr anchor="ctr">
                    <a:solidFill>
                      <a:srgbClr val="ABE1FE"/>
                    </a:solidFill>
                  </a:tcPr>
                </a:tc>
                <a:extLst>
                  <a:ext uri="{0D108BD9-81ED-4DB2-BD59-A6C34878D82A}">
                    <a16:rowId xmlns:a16="http://schemas.microsoft.com/office/drawing/2014/main" val="1897864556"/>
                  </a:ext>
                </a:extLst>
              </a:tr>
              <a:tr h="1157111">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solidFill>
                      <a:srgbClr val="D5F0FF"/>
                    </a:solidFill>
                  </a:tcPr>
                </a:tc>
                <a:tc>
                  <a:txBody>
                    <a:bodyPr/>
                    <a:lstStyle/>
                    <a:p>
                      <a:r>
                        <a:rPr lang="en-US" sz="3600" b="1">
                          <a:solidFill>
                            <a:schemeClr val="tx1"/>
                          </a:solidFill>
                        </a:rPr>
                        <a:t>Tết Trung thu, Khai giảng.</a:t>
                      </a:r>
                      <a:endParaRPr lang="en-US" sz="3600" b="1">
                        <a:solidFill>
                          <a:schemeClr val="tx1"/>
                        </a:solidFill>
                        <a:latin typeface="Arial" panose="020B0604020202020204" pitchFamily="34" charset="0"/>
                        <a:cs typeface="Arial" panose="020B0604020202020204" pitchFamily="34" charset="0"/>
                      </a:endParaRPr>
                    </a:p>
                  </a:txBody>
                  <a:tcPr anchor="ctr">
                    <a:solidFill>
                      <a:srgbClr val="D5F0FF"/>
                    </a:solidFill>
                  </a:tcPr>
                </a:tc>
                <a:extLst>
                  <a:ext uri="{0D108BD9-81ED-4DB2-BD59-A6C34878D82A}">
                    <a16:rowId xmlns:a16="http://schemas.microsoft.com/office/drawing/2014/main" val="4094665333"/>
                  </a:ext>
                </a:extLst>
              </a:tr>
              <a:tr h="1157111">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Dài tay, không quá dày.</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80E400F1-4284-49F7-8305-0DA5EE355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1319" y="0"/>
            <a:ext cx="1880681" cy="1567234"/>
          </a:xfrm>
          <a:prstGeom prst="rect">
            <a:avLst/>
          </a:prstGeom>
        </p:spPr>
      </p:pic>
      <p:sp>
        <p:nvSpPr>
          <p:cNvPr id="7" name="TextBox 6"/>
          <p:cNvSpPr txBox="1"/>
          <p:nvPr/>
        </p:nvSpPr>
        <p:spPr>
          <a:xfrm>
            <a:off x="5865223" y="191069"/>
            <a:ext cx="5068388"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Thứ sáu, ngày 22 tháng 5 năm 2026</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28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33711" y="933756"/>
            <a:ext cx="6456155"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Mùa đông</a:t>
            </a:r>
            <a:endParaRPr lang="vi-VN" sz="3600" b="1">
              <a:solidFill>
                <a:srgbClr val="00206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481411688"/>
              </p:ext>
            </p:extLst>
          </p:nvPr>
        </p:nvGraphicFramePr>
        <p:xfrm>
          <a:off x="0" y="1677529"/>
          <a:ext cx="12192000" cy="3711594"/>
        </p:xfrm>
        <a:graphic>
          <a:graphicData uri="http://schemas.openxmlformats.org/drawingml/2006/table">
            <a:tbl>
              <a:tblPr firstRow="1" bandRow="1">
                <a:tableStyleId>{5A111915-BE36-4E01-A7E5-04B1672EAD32}</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37198">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r>
                        <a:rPr lang="en-US" sz="3600" b="1">
                          <a:solidFill>
                            <a:schemeClr val="tx1"/>
                          </a:solidFill>
                        </a:rPr>
                        <a:t>Cây cối trơ trụi. Thời tiết lạnh giá.</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897864556"/>
                  </a:ext>
                </a:extLst>
              </a:tr>
              <a:tr h="1237198">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a:txBody>
                    <a:bodyPr/>
                    <a:lstStyle/>
                    <a:p>
                      <a:r>
                        <a:rPr lang="en-US" sz="3600" b="1">
                          <a:solidFill>
                            <a:schemeClr val="tx1"/>
                          </a:solidFill>
                        </a:rPr>
                        <a:t>Giáng sinh, Tết dương lịch.</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4094665333"/>
                  </a:ext>
                </a:extLst>
              </a:tr>
              <a:tr h="1237198">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Ấm áp, dày dặn.</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7" name="Picture 6">
            <a:extLst>
              <a:ext uri="{FF2B5EF4-FFF2-40B4-BE49-F238E27FC236}">
                <a16:creationId xmlns:a16="http://schemas.microsoft.com/office/drawing/2014/main" id="{5B212E22-B3ED-4B04-A7D9-39CC15AAF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789" y="0"/>
            <a:ext cx="3930211" cy="1677529"/>
          </a:xfrm>
          <a:prstGeom prst="rect">
            <a:avLst/>
          </a:prstGeom>
        </p:spPr>
      </p:pic>
      <p:sp>
        <p:nvSpPr>
          <p:cNvPr id="8" name="TextBox 7"/>
          <p:cNvSpPr txBox="1"/>
          <p:nvPr/>
        </p:nvSpPr>
        <p:spPr>
          <a:xfrm>
            <a:off x="5865223" y="191069"/>
            <a:ext cx="5068388"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Thứ sáu, ngày 22 tháng 5 năm 2026</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60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4483061" cy="666027"/>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Mùa mưa</a:t>
            </a:r>
            <a:endParaRPr lang="vi-VN" sz="3600" b="1">
              <a:solidFill>
                <a:srgbClr val="00B05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3830685272"/>
              </p:ext>
            </p:extLst>
          </p:nvPr>
        </p:nvGraphicFramePr>
        <p:xfrm>
          <a:off x="25400" y="1926077"/>
          <a:ext cx="12192000" cy="4134482"/>
        </p:xfrm>
        <a:graphic>
          <a:graphicData uri="http://schemas.openxmlformats.org/drawingml/2006/table">
            <a:tbl>
              <a:tblPr firstRow="1" bandRow="1">
                <a:tableStyleId>{93296810-A885-4BE3-A3E7-6D5BEEA58F35}</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333832">
                <a:tc>
                  <a:txBody>
                    <a:bodyPr/>
                    <a:lstStyle/>
                    <a:p>
                      <a:r>
                        <a:rPr lang="en-US" sz="3600" b="1">
                          <a:solidFill>
                            <a:schemeClr val="tx1"/>
                          </a:solidFill>
                          <a:latin typeface="Arial" panose="020B0604020202020204" pitchFamily="34" charset="0"/>
                          <a:cs typeface="Arial" panose="020B0604020202020204" pitchFamily="34" charset="0"/>
                        </a:rPr>
                        <a:t>Đặc điểm</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Cây cối xanh tốt.Thời tiết ẩm ướt. Mưa nhiều</a:t>
                      </a:r>
                    </a:p>
                  </a:txBody>
                  <a:tcPr anchor="ctr"/>
                </a:tc>
                <a:extLst>
                  <a:ext uri="{0D108BD9-81ED-4DB2-BD59-A6C34878D82A}">
                    <a16:rowId xmlns:a16="http://schemas.microsoft.com/office/drawing/2014/main" val="1897864556"/>
                  </a:ext>
                </a:extLst>
              </a:tr>
              <a:tr h="1400325">
                <a:tc>
                  <a:txBody>
                    <a:bodyPr/>
                    <a:lstStyle/>
                    <a:p>
                      <a:r>
                        <a:rPr lang="en-US" sz="3600" b="1">
                          <a:solidFill>
                            <a:schemeClr val="tx1"/>
                          </a:solidFill>
                          <a:latin typeface="Arial" panose="020B0604020202020204" pitchFamily="34" charset="0"/>
                          <a:cs typeface="Arial" panose="020B0604020202020204" pitchFamily="34" charset="0"/>
                        </a:rPr>
                        <a:t>Hoạt động</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Đi làm nương rẫy, học sinh nghỉ hè.</a:t>
                      </a:r>
                    </a:p>
                    <a:p>
                      <a:r>
                        <a:rPr lang="en-US" sz="3600" b="0">
                          <a:solidFill>
                            <a:schemeClr val="tx1"/>
                          </a:solidFill>
                          <a:latin typeface="Arial" panose="020B0604020202020204" pitchFamily="34" charset="0"/>
                          <a:cs typeface="Arial" panose="020B0604020202020204" pitchFamily="34" charset="0"/>
                        </a:rPr>
                        <a:t>Làm việc, vui chơi trong nhà khi có mưa.</a:t>
                      </a:r>
                    </a:p>
                  </a:txBody>
                  <a:tcPr anchor="ctr"/>
                </a:tc>
                <a:extLst>
                  <a:ext uri="{0D108BD9-81ED-4DB2-BD59-A6C34878D82A}">
                    <a16:rowId xmlns:a16="http://schemas.microsoft.com/office/drawing/2014/main" val="4094665333"/>
                  </a:ext>
                </a:extLst>
              </a:tr>
              <a:tr h="1400325">
                <a:tc>
                  <a:txBody>
                    <a:bodyPr/>
                    <a:lstStyle/>
                    <a:p>
                      <a:r>
                        <a:rPr lang="en-US" sz="3600" b="1">
                          <a:solidFill>
                            <a:schemeClr val="tx1"/>
                          </a:solidFill>
                          <a:latin typeface="Arial" panose="020B0604020202020204" pitchFamily="34" charset="0"/>
                          <a:cs typeface="Arial" panose="020B0604020202020204" pitchFamily="34" charset="0"/>
                        </a:rPr>
                        <a:t>Trang phục</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Thoải mái, gọn gàng. Mang theo ô/ áo mưa.</a:t>
                      </a: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AFA329B9-8483-4393-AFC8-84E811C73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7268" y="0"/>
            <a:ext cx="3190132" cy="1924873"/>
          </a:xfrm>
          <a:prstGeom prst="rect">
            <a:avLst/>
          </a:prstGeom>
        </p:spPr>
      </p:pic>
    </p:spTree>
    <p:extLst>
      <p:ext uri="{BB962C8B-B14F-4D97-AF65-F5344CB8AC3E}">
        <p14:creationId xmlns:p14="http://schemas.microsoft.com/office/powerpoint/2010/main" val="9215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TotalTime>
  <Words>688</Words>
  <Application>Microsoft Office PowerPoint</Application>
  <PresentationFormat>Widescreen</PresentationFormat>
  <Paragraphs>87</Paragraphs>
  <Slides>17</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等线</vt:lpstr>
      <vt:lpstr>Times New Roman</vt:lpstr>
      <vt:lpstr>UTM Avo</vt:lpstr>
      <vt:lpstr>UTM Cookies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Windows User</cp:lastModifiedBy>
  <cp:revision>212</cp:revision>
  <dcterms:created xsi:type="dcterms:W3CDTF">2021-06-02T02:35:09Z</dcterms:created>
  <dcterms:modified xsi:type="dcterms:W3CDTF">2026-05-17T14:18:59Z</dcterms:modified>
</cp:coreProperties>
</file>