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8" r:id="rId3"/>
    <p:sldMasterId id="2147483723" r:id="rId4"/>
  </p:sldMasterIdLst>
  <p:notesMasterIdLst>
    <p:notesMasterId r:id="rId29"/>
  </p:notesMasterIdLst>
  <p:sldIdLst>
    <p:sldId id="558" r:id="rId5"/>
    <p:sldId id="288" r:id="rId6"/>
    <p:sldId id="341" r:id="rId7"/>
    <p:sldId id="289" r:id="rId8"/>
    <p:sldId id="2642" r:id="rId9"/>
    <p:sldId id="2643" r:id="rId10"/>
    <p:sldId id="256" r:id="rId11"/>
    <p:sldId id="290" r:id="rId12"/>
    <p:sldId id="258" r:id="rId13"/>
    <p:sldId id="274" r:id="rId14"/>
    <p:sldId id="2644" r:id="rId15"/>
    <p:sldId id="278" r:id="rId16"/>
    <p:sldId id="271" r:id="rId17"/>
    <p:sldId id="2650" r:id="rId18"/>
    <p:sldId id="267" r:id="rId19"/>
    <p:sldId id="299" r:id="rId20"/>
    <p:sldId id="2645" r:id="rId21"/>
    <p:sldId id="2646" r:id="rId22"/>
    <p:sldId id="2647" r:id="rId23"/>
    <p:sldId id="2648" r:id="rId24"/>
    <p:sldId id="298" r:id="rId25"/>
    <p:sldId id="2649" r:id="rId26"/>
    <p:sldId id="269" r:id="rId27"/>
    <p:sldId id="265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90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78BFC-8847-446F-89AE-975F7F49AD75}" type="datetimeFigureOut">
              <a:rPr lang="en-US" smtClean="0"/>
              <a:t>5/17/2026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A6F16-4465-4E5B-B189-EC85680F5D3E}" type="slidenum">
              <a:rPr lang="en-US" smtClean="0"/>
              <a:t>‹#›</a:t>
            </a:fld>
            <a:endParaRPr lang="en-US"/>
          </a:p>
        </p:txBody>
      </p:sp>
    </p:spTree>
    <p:extLst>
      <p:ext uri="{BB962C8B-B14F-4D97-AF65-F5344CB8AC3E}">
        <p14:creationId xmlns:p14="http://schemas.microsoft.com/office/powerpoint/2010/main" val="423447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1</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9</a:t>
            </a:fld>
            <a:endParaRPr lang="en-US"/>
          </a:p>
        </p:txBody>
      </p:sp>
    </p:spTree>
    <p:extLst>
      <p:ext uri="{BB962C8B-B14F-4D97-AF65-F5344CB8AC3E}">
        <p14:creationId xmlns:p14="http://schemas.microsoft.com/office/powerpoint/2010/main" val="582579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14</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24</a:t>
            </a:fld>
            <a:endParaRPr lang="en-US"/>
          </a:p>
        </p:txBody>
      </p:sp>
    </p:spTree>
    <p:extLst>
      <p:ext uri="{BB962C8B-B14F-4D97-AF65-F5344CB8AC3E}">
        <p14:creationId xmlns:p14="http://schemas.microsoft.com/office/powerpoint/2010/main" val="14772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5/17/2026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68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5/17/2026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3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5/17/2026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8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extBox 3">
            <a:extLst>
              <a:ext uri="{FF2B5EF4-FFF2-40B4-BE49-F238E27FC236}">
                <a16:creationId xmlns:a16="http://schemas.microsoft.com/office/drawing/2014/main" id="{A84C2E36-7385-9C2A-4629-383BAF009DD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96927B3-C836-8220-603C-D7668F1239D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62614747-DB62-C76C-9CA7-975136C8D7B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230B5FC-8506-3ECE-73C1-A54A324819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F7FB5B5-14BF-F5FF-8BCE-CCB9493939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08AF86AD-93C4-A163-4FC3-D1CD20F9B87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4D0876B0-29D8-EE4E-3C67-D20ADF8B380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id="{5B27ED08-5C90-EE54-7B00-A63B738B720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a16="http://schemas.microsoft.com/office/drawing/2014/main" id="{7E390F15-796D-8D7C-5EB0-CF0CBE651CA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2" name="Picture 11">
            <a:extLst>
              <a:ext uri="{FF2B5EF4-FFF2-40B4-BE49-F238E27FC236}">
                <a16:creationId xmlns:a16="http://schemas.microsoft.com/office/drawing/2014/main" id="{050B9417-9662-C626-1494-35D93EAFD16F}"/>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084526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9823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443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468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2026/5/17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6441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3382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0603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1453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5/17/2026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53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3448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4956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0831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305446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8773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786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9794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693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52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9826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5/17/2026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522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4028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4251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579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25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2592244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411785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349795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454066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146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6525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5/17/2026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516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776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4747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14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935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68491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1480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88071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381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7016745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71712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5/17/2026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107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07954320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5/17/2026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91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5/17/2026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56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5/17/2026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461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5/17/2026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858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1F16FEEF-8F58-B2EE-7C20-8083341457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848607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2026/5/17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910551D9-D5BE-AEF7-038A-485C7A3443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2530253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9043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63080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1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8.png"/><Relationship Id="rId7" Type="http://schemas.openxmlformats.org/officeDocument/2006/relationships/image" Target="../media/image4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39.svg"/><Relationship Id="rId9"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63.png"/><Relationship Id="rId5" Type="http://schemas.openxmlformats.org/officeDocument/2006/relationships/image" Target="../media/image13.svg"/><Relationship Id="rId10"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image" Target="../media/image17.sv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64.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png"/><Relationship Id="rId5" Type="http://schemas.openxmlformats.org/officeDocument/2006/relationships/image" Target="../media/image13.svg"/><Relationship Id="rId10" Type="http://schemas.openxmlformats.org/officeDocument/2006/relationships/image" Target="../media/image65.png"/><Relationship Id="rId4" Type="http://schemas.openxmlformats.org/officeDocument/2006/relationships/image" Target="../media/image12.png"/><Relationship Id="rId9" Type="http://schemas.openxmlformats.org/officeDocument/2006/relationships/image" Target="../media/image17.svg"/></Relationships>
</file>

<file path=ppt/slides/_rels/slide2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23.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0.png"/><Relationship Id="rId3" Type="http://schemas.openxmlformats.org/officeDocument/2006/relationships/image" Target="../media/image47.png"/><Relationship Id="rId7" Type="http://schemas.openxmlformats.org/officeDocument/2006/relationships/image" Target="../media/image76.png"/><Relationship Id="rId12" Type="http://schemas.openxmlformats.org/officeDocument/2006/relationships/image" Target="../media/image79.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78.pn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48.sv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4.xml"/><Relationship Id="rId5" Type="http://schemas.openxmlformats.org/officeDocument/2006/relationships/image" Target="../media/image2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48.xml"/><Relationship Id="rId5" Type="http://schemas.openxmlformats.org/officeDocument/2006/relationships/image" Target="../media/image2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34.xml"/><Relationship Id="rId5" Type="http://schemas.openxmlformats.org/officeDocument/2006/relationships/image" Target="../media/image2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34.xml"/><Relationship Id="rId5" Type="http://schemas.openxmlformats.org/officeDocument/2006/relationships/image" Target="../media/image2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png"/><Relationship Id="rId5" Type="http://schemas.openxmlformats.org/officeDocument/2006/relationships/image" Target="../media/image13.svg"/><Relationship Id="rId10" Type="http://schemas.openxmlformats.org/officeDocument/2006/relationships/image" Target="../media/image36.png"/><Relationship Id="rId4" Type="http://schemas.openxmlformats.org/officeDocument/2006/relationships/image" Target="../media/image12.png"/><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88CD441-1BFF-499A-8CCB-B2E8EFF8A723}"/>
              </a:ext>
            </a:extLst>
          </p:cNvPr>
          <p:cNvSpPr/>
          <p:nvPr/>
        </p:nvSpPr>
        <p:spPr>
          <a:xfrm>
            <a:off x="-2011680" y="0"/>
            <a:ext cx="1828800" cy="184286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14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grpSp>
        <p:nvGrpSpPr>
          <p:cNvPr id="18" name="Group 5"/>
          <p:cNvGrpSpPr/>
          <p:nvPr/>
        </p:nvGrpSpPr>
        <p:grpSpPr>
          <a:xfrm>
            <a:off x="566057" y="200734"/>
            <a:ext cx="10143346" cy="1671609"/>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870857" y="298330"/>
            <a:ext cx="9596476" cy="1615827"/>
          </a:xfrm>
          <a:prstGeom prst="rect">
            <a:avLst/>
          </a:prstGeom>
          <a:noFill/>
        </p:spPr>
        <p:txBody>
          <a:bodyPr wrap="square" rtlCol="0">
            <a:spAutoFit/>
          </a:bodyPr>
          <a:lstStyle/>
          <a:p>
            <a:pPr defTabSz="609630"/>
            <a:r>
              <a:rPr lang="en-US" sz="3200" b="1" dirty="0">
                <a:solidFill>
                  <a:prstClr val="black">
                    <a:lumMod val="95000"/>
                    <a:lumOff val="5000"/>
                  </a:prstClr>
                </a:solidFill>
                <a:latin typeface="Calibri"/>
              </a:rPr>
              <a:t>Đ</a:t>
            </a:r>
            <a:r>
              <a:rPr lang="vi-VN" sz="3200" b="1" dirty="0">
                <a:solidFill>
                  <a:prstClr val="black">
                    <a:lumMod val="95000"/>
                    <a:lumOff val="5000"/>
                  </a:prstClr>
                </a:solidFill>
                <a:latin typeface="Calibri"/>
              </a:rPr>
              <a:t>ọc thông tin và quan sát các hình từ 6 đến 9, em hãy nêu một số thành tựu về kinh tế-xã hội của đất nước thời kì Đổi mới.</a:t>
            </a:r>
            <a:endParaRPr lang="en-US" sz="3200" dirty="0">
              <a:solidFill>
                <a:prstClr val="black">
                  <a:lumMod val="95000"/>
                  <a:lumOff val="5000"/>
                </a:prstClr>
              </a:solidFill>
              <a:latin typeface="Calibri"/>
            </a:endParaRPr>
          </a:p>
        </p:txBody>
      </p:sp>
      <p:pic>
        <p:nvPicPr>
          <p:cNvPr id="7" name="Picture 6">
            <a:extLst>
              <a:ext uri="{FF2B5EF4-FFF2-40B4-BE49-F238E27FC236}">
                <a16:creationId xmlns:a16="http://schemas.microsoft.com/office/drawing/2014/main" id="{A57C6562-AD2A-689B-5740-194ED95D3192}"/>
              </a:ext>
            </a:extLst>
          </p:cNvPr>
          <p:cNvPicPr>
            <a:picLocks noChangeAspect="1"/>
          </p:cNvPicPr>
          <p:nvPr/>
        </p:nvPicPr>
        <p:blipFill>
          <a:blip r:embed="rId7"/>
          <a:stretch>
            <a:fillRect/>
          </a:stretch>
        </p:blipFill>
        <p:spPr>
          <a:xfrm>
            <a:off x="934809" y="2286680"/>
            <a:ext cx="10081533" cy="3692281"/>
          </a:xfrm>
          <a:prstGeom prst="rect">
            <a:avLst/>
          </a:prstGeom>
        </p:spPr>
      </p:pic>
    </p:spTree>
    <p:extLst>
      <p:ext uri="{BB962C8B-B14F-4D97-AF65-F5344CB8AC3E}">
        <p14:creationId xmlns:p14="http://schemas.microsoft.com/office/powerpoint/2010/main" val="19976481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pic>
        <p:nvPicPr>
          <p:cNvPr id="6" name="Picture 5">
            <a:extLst>
              <a:ext uri="{FF2B5EF4-FFF2-40B4-BE49-F238E27FC236}">
                <a16:creationId xmlns:a16="http://schemas.microsoft.com/office/drawing/2014/main" id="{53A17540-862F-1FD5-1A98-0F3EC8B111CB}"/>
              </a:ext>
            </a:extLst>
          </p:cNvPr>
          <p:cNvPicPr>
            <a:picLocks noChangeAspect="1"/>
          </p:cNvPicPr>
          <p:nvPr/>
        </p:nvPicPr>
        <p:blipFill>
          <a:blip r:embed="rId7"/>
          <a:stretch>
            <a:fillRect/>
          </a:stretch>
        </p:blipFill>
        <p:spPr>
          <a:xfrm>
            <a:off x="1583871" y="589190"/>
            <a:ext cx="8915400" cy="3371850"/>
          </a:xfrm>
          <a:prstGeom prst="rect">
            <a:avLst/>
          </a:prstGeom>
        </p:spPr>
      </p:pic>
      <p:pic>
        <p:nvPicPr>
          <p:cNvPr id="11" name="Picture 10">
            <a:extLst>
              <a:ext uri="{FF2B5EF4-FFF2-40B4-BE49-F238E27FC236}">
                <a16:creationId xmlns:a16="http://schemas.microsoft.com/office/drawing/2014/main" id="{46223572-80D6-5F27-0E90-13AB214467F5}"/>
              </a:ext>
            </a:extLst>
          </p:cNvPr>
          <p:cNvPicPr>
            <a:picLocks noChangeAspect="1"/>
          </p:cNvPicPr>
          <p:nvPr/>
        </p:nvPicPr>
        <p:blipFill>
          <a:blip r:embed="rId8"/>
          <a:stretch>
            <a:fillRect/>
          </a:stretch>
        </p:blipFill>
        <p:spPr>
          <a:xfrm>
            <a:off x="4713514" y="4182246"/>
            <a:ext cx="2879951" cy="2428784"/>
          </a:xfrm>
          <a:prstGeom prst="rect">
            <a:avLst/>
          </a:prstGeom>
        </p:spPr>
      </p:pic>
    </p:spTree>
    <p:extLst>
      <p:ext uri="{BB962C8B-B14F-4D97-AF65-F5344CB8AC3E}">
        <p14:creationId xmlns:p14="http://schemas.microsoft.com/office/powerpoint/2010/main" val="19111131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6835" y="-1052123"/>
            <a:ext cx="3407405" cy="3433154"/>
          </a:xfrm>
          <a:prstGeom prst="rect">
            <a:avLst/>
          </a:prstGeom>
        </p:spPr>
      </p:pic>
      <p:grpSp>
        <p:nvGrpSpPr>
          <p:cNvPr id="9" name="Group 9"/>
          <p:cNvGrpSpPr/>
          <p:nvPr/>
        </p:nvGrpSpPr>
        <p:grpSpPr>
          <a:xfrm>
            <a:off x="2030607" y="370115"/>
            <a:ext cx="9815705" cy="5758542"/>
            <a:chOff x="0" y="0"/>
            <a:chExt cx="6804840" cy="3424034"/>
          </a:xfrm>
        </p:grpSpPr>
        <p:sp>
          <p:nvSpPr>
            <p:cNvPr id="10" name="Freeform 10"/>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solidFill>
              <a:srgbClr val="FCEBB8"/>
            </a:solidFill>
          </p:spPr>
          <p:txBody>
            <a:bodyPr/>
            <a:lstStyle/>
            <a:p>
              <a:endParaRPr lang="en-US"/>
            </a:p>
          </p:txBody>
        </p:sp>
      </p:grpSp>
      <p:sp>
        <p:nvSpPr>
          <p:cNvPr id="15" name="TextBox 15"/>
          <p:cNvSpPr txBox="1"/>
          <p:nvPr/>
        </p:nvSpPr>
        <p:spPr>
          <a:xfrm>
            <a:off x="1120657" y="5351720"/>
            <a:ext cx="2374523" cy="384721"/>
          </a:xfrm>
          <a:prstGeom prst="rect">
            <a:avLst/>
          </a:prstGeom>
        </p:spPr>
        <p:txBody>
          <a:bodyPr lIns="0" tIns="0" rIns="0" bIns="0" rtlCol="0" anchor="t">
            <a:spAutoFit/>
          </a:bodyPr>
          <a:lstStyle/>
          <a:p>
            <a:pPr defTabSz="609630">
              <a:lnSpc>
                <a:spcPts val="3040"/>
              </a:lnSpc>
            </a:pPr>
            <a:r>
              <a:rPr lang="en-US" sz="2533" spc="-152">
                <a:solidFill>
                  <a:srgbClr val="3D1E22"/>
                </a:solidFill>
                <a:latin typeface="Gaegu Light Bold"/>
              </a:rPr>
              <a:t>Answer 1:</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9826" y="3649278"/>
            <a:ext cx="3436121" cy="3404883"/>
          </a:xfrm>
          <a:prstGeom prst="rect">
            <a:avLst/>
          </a:prstGeom>
        </p:spPr>
      </p:pic>
      <p:sp>
        <p:nvSpPr>
          <p:cNvPr id="20" name="Rectangle 19"/>
          <p:cNvSpPr/>
          <p:nvPr/>
        </p:nvSpPr>
        <p:spPr>
          <a:xfrm>
            <a:off x="2503358" y="759912"/>
            <a:ext cx="8850974" cy="5016758"/>
          </a:xfrm>
          <a:prstGeom prst="rect">
            <a:avLst/>
          </a:prstGeom>
        </p:spPr>
        <p:txBody>
          <a:bodyPr wrap="square">
            <a:spAutoFit/>
          </a:bodyPr>
          <a:lstStyle/>
          <a:p>
            <a:pPr algn="just" defTabSz="609630"/>
            <a:r>
              <a:rPr lang="vi-VN" sz="3200" b="1" dirty="0">
                <a:solidFill>
                  <a:srgbClr val="FF0000"/>
                </a:solidFill>
                <a:latin typeface="Calibri"/>
              </a:rPr>
              <a:t>Một số thành tựu về kinh tế-xã hội của đất nước thời kì Đổi mới là:</a:t>
            </a:r>
          </a:p>
          <a:p>
            <a:pPr algn="just" defTabSz="609630"/>
            <a:r>
              <a:rPr lang="vi-VN" sz="3200" dirty="0">
                <a:solidFill>
                  <a:srgbClr val="FF0000"/>
                </a:solidFill>
                <a:latin typeface="Calibri"/>
              </a:rPr>
              <a:t>- Kinh tế ngày càng phát triển, hàng hoá dồi dào, nhiều sản phẩm vừa cung cấp đủ nhu cầu trong nước vừa được xuất khẩu.</a:t>
            </a:r>
          </a:p>
          <a:p>
            <a:pPr algn="just" defTabSz="609630"/>
            <a:r>
              <a:rPr lang="vi-VN" sz="3200" dirty="0">
                <a:solidFill>
                  <a:srgbClr val="FF0000"/>
                </a:solidFill>
                <a:latin typeface="Calibri"/>
              </a:rPr>
              <a:t>- Việt Nam vươn lên trở thành một trong những nước xuất khẩu gạo hàng đầu thế giới.</a:t>
            </a:r>
          </a:p>
          <a:p>
            <a:pPr algn="just" defTabSz="609630"/>
            <a:r>
              <a:rPr lang="vi-VN" sz="3200" dirty="0">
                <a:solidFill>
                  <a:srgbClr val="FF0000"/>
                </a:solidFill>
                <a:latin typeface="Calibri"/>
              </a:rPr>
              <a:t>- Đời sống vật chất và tinh thần của người dân ngày càng được cải thiện, tăng vị thế và uy tín trên trường quốc tế.</a:t>
            </a:r>
            <a:endParaRPr lang="en-US" sz="3200" dirty="0">
              <a:solidFill>
                <a:srgbClr val="FF0000"/>
              </a:solidFill>
              <a:latin typeface="Calibri"/>
            </a:endParaRPr>
          </a:p>
        </p:txBody>
      </p:sp>
      <p:sp>
        <p:nvSpPr>
          <p:cNvPr id="21" name="Rounded Rectangle 20"/>
          <p:cNvSpPr/>
          <p:nvPr/>
        </p:nvSpPr>
        <p:spPr>
          <a:xfrm>
            <a:off x="2030607" y="326571"/>
            <a:ext cx="9815705" cy="5715000"/>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Tree>
    <p:extLst>
      <p:ext uri="{BB962C8B-B14F-4D97-AF65-F5344CB8AC3E}">
        <p14:creationId xmlns:p14="http://schemas.microsoft.com/office/powerpoint/2010/main" val="1913221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25835" y="-11217"/>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942900" y="2931823"/>
            <a:ext cx="4864375" cy="6089984"/>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30892">
            <a:off x="909950" y="475691"/>
            <a:ext cx="407791" cy="39147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550849" flipH="1">
            <a:off x="8495502" y="-649786"/>
            <a:ext cx="4198307" cy="2671173"/>
          </a:xfrm>
          <a:prstGeom prst="rect">
            <a:avLst/>
          </a:prstGeom>
        </p:spPr>
      </p:pic>
      <p:pic>
        <p:nvPicPr>
          <p:cNvPr id="9" name="Picture 8">
            <a:extLst>
              <a:ext uri="{FF2B5EF4-FFF2-40B4-BE49-F238E27FC236}">
                <a16:creationId xmlns:a16="http://schemas.microsoft.com/office/drawing/2014/main" id="{114B7ACD-EAD1-D7E0-FCEC-8B53DC044A32}"/>
              </a:ext>
            </a:extLst>
          </p:cNvPr>
          <p:cNvPicPr>
            <a:picLocks noChangeAspect="1"/>
          </p:cNvPicPr>
          <p:nvPr/>
        </p:nvPicPr>
        <p:blipFill>
          <a:blip r:embed="rId9"/>
          <a:stretch>
            <a:fillRect/>
          </a:stretch>
        </p:blipFill>
        <p:spPr>
          <a:xfrm>
            <a:off x="505822" y="3646669"/>
            <a:ext cx="4054764" cy="3211331"/>
          </a:xfrm>
          <a:prstGeom prst="rect">
            <a:avLst/>
          </a:prstGeom>
        </p:spPr>
      </p:pic>
      <p:grpSp>
        <p:nvGrpSpPr>
          <p:cNvPr id="13" name="Group 5">
            <a:extLst>
              <a:ext uri="{FF2B5EF4-FFF2-40B4-BE49-F238E27FC236}">
                <a16:creationId xmlns:a16="http://schemas.microsoft.com/office/drawing/2014/main" id="{5B462534-141C-5292-FDE7-434E1C799076}"/>
              </a:ext>
            </a:extLst>
          </p:cNvPr>
          <p:cNvGrpSpPr/>
          <p:nvPr/>
        </p:nvGrpSpPr>
        <p:grpSpPr>
          <a:xfrm>
            <a:off x="4141882" y="929611"/>
            <a:ext cx="7299004" cy="3100227"/>
            <a:chOff x="0" y="0"/>
            <a:chExt cx="5243316" cy="2996937"/>
          </a:xfrm>
        </p:grpSpPr>
        <p:sp>
          <p:nvSpPr>
            <p:cNvPr id="14" name="Freeform 6">
              <a:extLst>
                <a:ext uri="{FF2B5EF4-FFF2-40B4-BE49-F238E27FC236}">
                  <a16:creationId xmlns:a16="http://schemas.microsoft.com/office/drawing/2014/main" id="{AB00DE10-9C03-02F6-8F05-52534F4FDFBA}"/>
                </a:ext>
              </a:extLst>
            </p:cNvPr>
            <p:cNvSpPr/>
            <p:nvPr/>
          </p:nvSpPr>
          <p:spPr>
            <a:xfrm>
              <a:off x="-9098" y="-6509"/>
              <a:ext cx="5257647" cy="3028991"/>
            </a:xfrm>
            <a:custGeom>
              <a:avLst/>
              <a:gdLst/>
              <a:ahLst/>
              <a:cxnLst/>
              <a:rect l="l" t="t" r="r" b="b"/>
              <a:pathLst>
                <a:path w="5257647" h="3028991">
                  <a:moveTo>
                    <a:pt x="63030" y="2435437"/>
                  </a:moveTo>
                  <a:cubicBezTo>
                    <a:pt x="63030" y="2435437"/>
                    <a:pt x="0" y="2188873"/>
                    <a:pt x="10218" y="1214762"/>
                  </a:cubicBezTo>
                  <a:cubicBezTo>
                    <a:pt x="18651" y="990971"/>
                    <a:pt x="65033" y="645332"/>
                    <a:pt x="65033" y="645332"/>
                  </a:cubicBezTo>
                  <a:cubicBezTo>
                    <a:pt x="82233" y="502466"/>
                    <a:pt x="56685" y="337866"/>
                    <a:pt x="181385" y="223925"/>
                  </a:cubicBezTo>
                  <a:cubicBezTo>
                    <a:pt x="346794" y="72788"/>
                    <a:pt x="621643" y="0"/>
                    <a:pt x="4364573" y="6965"/>
                  </a:cubicBezTo>
                  <a:lnTo>
                    <a:pt x="4364574" y="6965"/>
                  </a:lnTo>
                  <a:cubicBezTo>
                    <a:pt x="4581322" y="16819"/>
                    <a:pt x="4785637" y="36481"/>
                    <a:pt x="4919825" y="101690"/>
                  </a:cubicBezTo>
                  <a:cubicBezTo>
                    <a:pt x="5175871" y="226120"/>
                    <a:pt x="5257646" y="459160"/>
                    <a:pt x="5252159" y="704684"/>
                  </a:cubicBezTo>
                  <a:cubicBezTo>
                    <a:pt x="5252159" y="704684"/>
                    <a:pt x="5208871" y="1013073"/>
                    <a:pt x="5216304" y="1248607"/>
                  </a:cubicBezTo>
                  <a:cubicBezTo>
                    <a:pt x="5223427" y="2177239"/>
                    <a:pt x="5230584" y="2372842"/>
                    <a:pt x="5230584" y="2372842"/>
                  </a:cubicBezTo>
                  <a:cubicBezTo>
                    <a:pt x="5213902" y="2588574"/>
                    <a:pt x="5099258" y="2799186"/>
                    <a:pt x="4902389" y="2910810"/>
                  </a:cubicBezTo>
                  <a:cubicBezTo>
                    <a:pt x="4752038" y="2996059"/>
                    <a:pt x="4554006" y="3011157"/>
                    <a:pt x="3614761" y="3000415"/>
                  </a:cubicBezTo>
                  <a:lnTo>
                    <a:pt x="3614716" y="3000415"/>
                  </a:lnTo>
                  <a:cubicBezTo>
                    <a:pt x="645952" y="2995138"/>
                    <a:pt x="384604" y="3028991"/>
                    <a:pt x="254278" y="2919833"/>
                  </a:cubicBezTo>
                  <a:cubicBezTo>
                    <a:pt x="145767" y="2828948"/>
                    <a:pt x="81795" y="2635637"/>
                    <a:pt x="63030" y="2435437"/>
                  </a:cubicBezTo>
                  <a:close/>
                </a:path>
              </a:pathLst>
            </a:custGeom>
            <a:solidFill>
              <a:srgbClr val="75441B"/>
            </a:solidFill>
          </p:spPr>
          <p:txBody>
            <a:bodyPr/>
            <a:lstStyle/>
            <a:p>
              <a:endParaRPr lang="en-US"/>
            </a:p>
          </p:txBody>
        </p:sp>
      </p:grpSp>
      <p:sp>
        <p:nvSpPr>
          <p:cNvPr id="17" name="Rectangle 16">
            <a:extLst>
              <a:ext uri="{FF2B5EF4-FFF2-40B4-BE49-F238E27FC236}">
                <a16:creationId xmlns:a16="http://schemas.microsoft.com/office/drawing/2014/main" id="{9ACC6EE3-D461-6BB6-74EB-08C9D690FB30}"/>
              </a:ext>
            </a:extLst>
          </p:cNvPr>
          <p:cNvSpPr/>
          <p:nvPr/>
        </p:nvSpPr>
        <p:spPr>
          <a:xfrm>
            <a:off x="4583147" y="1058993"/>
            <a:ext cx="6531166" cy="3046988"/>
          </a:xfrm>
          <a:prstGeom prst="rect">
            <a:avLst/>
          </a:prstGeom>
        </p:spPr>
        <p:txBody>
          <a:bodyPr wrap="square">
            <a:spAutoFit/>
          </a:bodyPr>
          <a:lstStyle/>
          <a:p>
            <a:pPr algn="ctr" defTabSz="609630"/>
            <a:r>
              <a:rPr lang="vi-VN" sz="4800" b="1" dirty="0">
                <a:solidFill>
                  <a:srgbClr val="FCE5A5"/>
                </a:solidFill>
                <a:latin typeface="Calibri" panose="020F0502020204030204" pitchFamily="34" charset="0"/>
                <a:cs typeface="Calibri" panose="020F0502020204030204" pitchFamily="34" charset="0"/>
              </a:rPr>
              <a:t>Hãy mô tả một hiện vật hoặc một công trình cụ thể của thời kì Đổi mới ở nước ta hiện nay.</a:t>
            </a:r>
            <a:endParaRPr lang="en-US" sz="4800" b="1" dirty="0">
              <a:solidFill>
                <a:srgbClr val="FCE5A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222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70782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1026" name="Picture 2" descr="Máy tính để bàn MCC-P10482M22W - MCC Việt Nam">
            <a:extLst>
              <a:ext uri="{FF2B5EF4-FFF2-40B4-BE49-F238E27FC236}">
                <a16:creationId xmlns:a16="http://schemas.microsoft.com/office/drawing/2014/main" id="{5CE58A1E-D114-1E8A-EB77-307FBFC72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284" y="1197427"/>
            <a:ext cx="4702629" cy="470262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9">
            <a:extLst>
              <a:ext uri="{FF2B5EF4-FFF2-40B4-BE49-F238E27FC236}">
                <a16:creationId xmlns:a16="http://schemas.microsoft.com/office/drawing/2014/main" id="{F5623A21-2B61-48B0-6117-146CD1A22353}"/>
              </a:ext>
            </a:extLst>
          </p:cNvPr>
          <p:cNvGrpSpPr/>
          <p:nvPr/>
        </p:nvGrpSpPr>
        <p:grpSpPr>
          <a:xfrm>
            <a:off x="5323113" y="979714"/>
            <a:ext cx="6545501" cy="5497285"/>
            <a:chOff x="0" y="0"/>
            <a:chExt cx="6804840" cy="3424034"/>
          </a:xfrm>
        </p:grpSpPr>
        <p:sp>
          <p:nvSpPr>
            <p:cNvPr id="4" name="Freeform 10">
              <a:extLst>
                <a:ext uri="{FF2B5EF4-FFF2-40B4-BE49-F238E27FC236}">
                  <a16:creationId xmlns:a16="http://schemas.microsoft.com/office/drawing/2014/main" id="{867F47D3-C9B7-A549-5600-DC3CF137E7BE}"/>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endParaRPr lang="en-US" dirty="0"/>
            </a:p>
          </p:txBody>
        </p:sp>
      </p:grpSp>
      <p:sp>
        <p:nvSpPr>
          <p:cNvPr id="5" name="TextBox 4">
            <a:extLst>
              <a:ext uri="{FF2B5EF4-FFF2-40B4-BE49-F238E27FC236}">
                <a16:creationId xmlns:a16="http://schemas.microsoft.com/office/drawing/2014/main" id="{03A92340-FABA-179A-192E-AB516415B90A}"/>
              </a:ext>
            </a:extLst>
          </p:cNvPr>
          <p:cNvSpPr txBox="1"/>
          <p:nvPr/>
        </p:nvSpPr>
        <p:spPr>
          <a:xfrm>
            <a:off x="5666084" y="1512317"/>
            <a:ext cx="6074821" cy="440120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Mô tả máy vi tính:</a:t>
            </a:r>
          </a:p>
          <a:p>
            <a:pPr algn="just"/>
            <a:r>
              <a:rPr lang="vi-VN" sz="2800" dirty="0">
                <a:solidFill>
                  <a:srgbClr val="FF0000"/>
                </a:solidFill>
                <a:latin typeface="Cambria" panose="02040503050406030204" pitchFamily="18" charset="0"/>
                <a:ea typeface="Cambria" panose="02040503050406030204" pitchFamily="18" charset="0"/>
              </a:rPr>
              <a:t>- Có nhiều loại khác nhau nhưng thường có 2 loại phổ biến là máy tính để bàn và máy tính xách tay.</a:t>
            </a:r>
          </a:p>
          <a:p>
            <a:pPr algn="just"/>
            <a:r>
              <a:rPr lang="vi-VN" sz="2800" dirty="0">
                <a:solidFill>
                  <a:srgbClr val="FF0000"/>
                </a:solidFill>
                <a:latin typeface="Cambria" panose="02040503050406030204" pitchFamily="18" charset="0"/>
                <a:ea typeface="Cambria" panose="02040503050406030204" pitchFamily="18" charset="0"/>
              </a:rPr>
              <a:t>- Một máy tính bao gồm các bộ phận như: bộ xử lý trung tâm (CPU), nộ nhớ (Memory), bộ vào (Input device),...</a:t>
            </a:r>
          </a:p>
          <a:p>
            <a:pPr algn="just"/>
            <a:r>
              <a:rPr lang="vi-VN" sz="2800" dirty="0">
                <a:solidFill>
                  <a:srgbClr val="FF0000"/>
                </a:solidFill>
                <a:latin typeface="Cambria" panose="02040503050406030204" pitchFamily="18" charset="0"/>
                <a:ea typeface="Cambria" panose="02040503050406030204" pitchFamily="18" charset="0"/>
              </a:rPr>
              <a:t>- Máy tính có khả năng xử lý thông tin với tốc độ nhanh chóng, cho phép chúng ta thực hiện các nhiệm</a:t>
            </a:r>
            <a:r>
              <a:rPr lang="en-US" sz="2800" b="1"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CA6D7213-0665-5671-F99E-24407923E0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pic>
        <p:nvPicPr>
          <p:cNvPr id="11" name="Picture 10" descr="A colorful letters and numbers&#10;&#10;Description automatically generated with medium confidence">
            <a:extLst>
              <a:ext uri="{FF2B5EF4-FFF2-40B4-BE49-F238E27FC236}">
                <a16:creationId xmlns:a16="http://schemas.microsoft.com/office/drawing/2014/main" id="{8279A74A-5B79-8D2C-FC2A-348F5FF528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43920" y="2177144"/>
            <a:ext cx="7679013" cy="2020025"/>
          </a:xfrm>
          <a:prstGeom prst="rect">
            <a:avLst/>
          </a:prstGeom>
        </p:spPr>
      </p:pic>
    </p:spTree>
    <p:extLst>
      <p:ext uri="{BB962C8B-B14F-4D97-AF65-F5344CB8AC3E}">
        <p14:creationId xmlns:p14="http://schemas.microsoft.com/office/powerpoint/2010/main" val="1916518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5"/>
          <p:cNvGrpSpPr/>
          <p:nvPr/>
        </p:nvGrpSpPr>
        <p:grpSpPr>
          <a:xfrm>
            <a:off x="566057" y="200734"/>
            <a:ext cx="10143346" cy="1671609"/>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870857" y="298330"/>
            <a:ext cx="9596476" cy="1615827"/>
          </a:xfrm>
          <a:prstGeom prst="rect">
            <a:avLst/>
          </a:prstGeom>
          <a:noFill/>
        </p:spPr>
        <p:txBody>
          <a:bodyPr wrap="square" rtlCol="0">
            <a:spAutoFit/>
          </a:bodyPr>
          <a:lstStyle/>
          <a:p>
            <a:pPr lvl="0" defTabSz="609630"/>
            <a:r>
              <a:rPr lang="en-US" sz="3200" b="1" dirty="0">
                <a:solidFill>
                  <a:prstClr val="black">
                    <a:lumMod val="95000"/>
                    <a:lumOff val="5000"/>
                  </a:prstClr>
                </a:solidFill>
                <a:latin typeface="Calibri"/>
              </a:rPr>
              <a:t>1. </a:t>
            </a:r>
            <a:r>
              <a:rPr lang="vi-VN" sz="3200" b="1" dirty="0">
                <a:solidFill>
                  <a:prstClr val="black">
                    <a:lumMod val="95000"/>
                    <a:lumOff val="5000"/>
                  </a:prstClr>
                </a:solidFill>
                <a:latin typeface="Calibri"/>
              </a:rPr>
              <a:t>Hoàn thành bảng thống kê (theo gợi ý dưới đây vào vở) về một số thành tựu tiêu biểu của đất nước thời kì Đổi mới.</a:t>
            </a:r>
            <a:endParaRPr kumimoji="0" lang="en-US" sz="32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F3310D15-8A8E-4558-D715-8B7B355FC2DC}"/>
              </a:ext>
            </a:extLst>
          </p:cNvPr>
          <p:cNvGraphicFramePr>
            <a:graphicFrameLocks noGrp="1"/>
          </p:cNvGraphicFramePr>
          <p:nvPr>
            <p:extLst>
              <p:ext uri="{D42A27DB-BD31-4B8C-83A1-F6EECF244321}">
                <p14:modId xmlns:p14="http://schemas.microsoft.com/office/powerpoint/2010/main" val="3572154565"/>
              </p:ext>
            </p:extLst>
          </p:nvPr>
        </p:nvGraphicFramePr>
        <p:xfrm>
          <a:off x="1208314" y="2329543"/>
          <a:ext cx="9775372" cy="3407229"/>
        </p:xfrm>
        <a:graphic>
          <a:graphicData uri="http://schemas.openxmlformats.org/drawingml/2006/table">
            <a:tbl>
              <a:tblPr/>
              <a:tblGrid>
                <a:gridCol w="3526469">
                  <a:extLst>
                    <a:ext uri="{9D8B030D-6E8A-4147-A177-3AD203B41FA5}">
                      <a16:colId xmlns:a16="http://schemas.microsoft.com/office/drawing/2014/main" val="2913870062"/>
                    </a:ext>
                  </a:extLst>
                </a:gridCol>
                <a:gridCol w="6248903">
                  <a:extLst>
                    <a:ext uri="{9D8B030D-6E8A-4147-A177-3AD203B41FA5}">
                      <a16:colId xmlns:a16="http://schemas.microsoft.com/office/drawing/2014/main" val="762336016"/>
                    </a:ext>
                  </a:extLst>
                </a:gridCol>
              </a:tblGrid>
              <a:tr h="973494">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Lĩnh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vực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Thành </a:t>
                      </a:r>
                      <a:r>
                        <a:rPr lang="en-US" sz="3200" b="1" dirty="0" err="1">
                          <a:solidFill>
                            <a:srgbClr val="000000"/>
                          </a:solidFill>
                          <a:effectLst/>
                          <a:latin typeface="Cambria" panose="02040503050406030204" pitchFamily="18" charset="0"/>
                          <a:ea typeface="Cambria" panose="02040503050406030204" pitchFamily="18" charset="0"/>
                        </a:rPr>
                        <a:t>tựu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tiêu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biểu</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4195967"/>
                  </a:ext>
                </a:extLst>
              </a:tr>
              <a:tr h="973494">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Kinh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tế</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553891"/>
                  </a:ext>
                </a:extLst>
              </a:tr>
              <a:tr h="1460241">
                <a:tc>
                  <a:txBody>
                    <a:bodyPr/>
                    <a:lstStyle/>
                    <a:p>
                      <a:pPr algn="just"/>
                      <a:r>
                        <a:rPr lang="en-US" sz="3200">
                          <a:solidFill>
                            <a:srgbClr val="000000"/>
                          </a:solidFill>
                          <a:effectLst/>
                          <a:latin typeface="Cambria" panose="02040503050406030204" pitchFamily="18" charset="0"/>
                          <a:ea typeface="Cambria" panose="02040503050406030204" pitchFamily="18" charset="0"/>
                        </a:rPr>
                        <a:t>Văn hoá, xã hội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915998"/>
                  </a:ext>
                </a:extLst>
              </a:tr>
            </a:tbl>
          </a:graphicData>
        </a:graphic>
      </p:graphicFrame>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08113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graphicFrame>
        <p:nvGraphicFramePr>
          <p:cNvPr id="5" name="Table 4">
            <a:extLst>
              <a:ext uri="{FF2B5EF4-FFF2-40B4-BE49-F238E27FC236}">
                <a16:creationId xmlns:a16="http://schemas.microsoft.com/office/drawing/2014/main" id="{F3310D15-8A8E-4558-D715-8B7B355FC2DC}"/>
              </a:ext>
            </a:extLst>
          </p:cNvPr>
          <p:cNvGraphicFramePr>
            <a:graphicFrameLocks noGrp="1"/>
          </p:cNvGraphicFramePr>
          <p:nvPr>
            <p:extLst>
              <p:ext uri="{D42A27DB-BD31-4B8C-83A1-F6EECF244321}">
                <p14:modId xmlns:p14="http://schemas.microsoft.com/office/powerpoint/2010/main" val="2896648167"/>
              </p:ext>
            </p:extLst>
          </p:nvPr>
        </p:nvGraphicFramePr>
        <p:xfrm>
          <a:off x="1012371" y="870857"/>
          <a:ext cx="10624457" cy="5570076"/>
        </p:xfrm>
        <a:graphic>
          <a:graphicData uri="http://schemas.openxmlformats.org/drawingml/2006/table">
            <a:tbl>
              <a:tblPr/>
              <a:tblGrid>
                <a:gridCol w="2449067">
                  <a:extLst>
                    <a:ext uri="{9D8B030D-6E8A-4147-A177-3AD203B41FA5}">
                      <a16:colId xmlns:a16="http://schemas.microsoft.com/office/drawing/2014/main" val="2913870062"/>
                    </a:ext>
                  </a:extLst>
                </a:gridCol>
                <a:gridCol w="8175390">
                  <a:extLst>
                    <a:ext uri="{9D8B030D-6E8A-4147-A177-3AD203B41FA5}">
                      <a16:colId xmlns:a16="http://schemas.microsoft.com/office/drawing/2014/main" val="762336016"/>
                    </a:ext>
                  </a:extLst>
                </a:gridCol>
              </a:tblGrid>
              <a:tr h="1181340">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Lĩnh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vực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Thành </a:t>
                      </a:r>
                      <a:r>
                        <a:rPr lang="en-US" sz="3200" b="1" dirty="0" err="1">
                          <a:solidFill>
                            <a:srgbClr val="000000"/>
                          </a:solidFill>
                          <a:effectLst/>
                          <a:latin typeface="Cambria" panose="02040503050406030204" pitchFamily="18" charset="0"/>
                          <a:ea typeface="Cambria" panose="02040503050406030204" pitchFamily="18" charset="0"/>
                        </a:rPr>
                        <a:t>tựu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tiêu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biểu</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4195967"/>
                  </a:ext>
                </a:extLst>
              </a:tr>
              <a:tr h="1877546">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Kinh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tế</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553891"/>
                  </a:ext>
                </a:extLst>
              </a:tr>
              <a:tr h="2511190">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Văn </a:t>
                      </a:r>
                      <a:r>
                        <a:rPr lang="en-US" sz="3200" dirty="0" err="1">
                          <a:solidFill>
                            <a:srgbClr val="000000"/>
                          </a:solidFill>
                          <a:effectLst/>
                          <a:latin typeface="Cambria" panose="02040503050406030204" pitchFamily="18" charset="0"/>
                          <a:ea typeface="Cambria" panose="02040503050406030204" pitchFamily="18" charset="0"/>
                        </a:rPr>
                        <a:t>hoá</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xã</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hội</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915998"/>
                  </a:ext>
                </a:extLst>
              </a:tr>
            </a:tbl>
          </a:graphicData>
        </a:graphic>
      </p:graphicFrame>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4BC39509-F9EC-FAFD-2AB2-77C3EE15FD39}"/>
              </a:ext>
            </a:extLst>
          </p:cNvPr>
          <p:cNvSpPr txBox="1"/>
          <p:nvPr/>
        </p:nvSpPr>
        <p:spPr>
          <a:xfrm>
            <a:off x="3494314" y="2057401"/>
            <a:ext cx="7739743" cy="1815882"/>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 Xuất khẩu các mặt hàng như: gạo, nông sản, thuỷ sản,..</a:t>
            </a:r>
          </a:p>
          <a:p>
            <a:pPr algn="just"/>
            <a:r>
              <a:rPr lang="vi-VN" sz="2800" dirty="0">
                <a:solidFill>
                  <a:srgbClr val="FF0000"/>
                </a:solidFill>
                <a:latin typeface="Cambria" panose="02040503050406030204" pitchFamily="18" charset="0"/>
                <a:ea typeface="Cambria" panose="02040503050406030204" pitchFamily="18" charset="0"/>
              </a:rPr>
              <a:t>- Trở thành một trong những nước xuất khẩu gạo hàng đầu thế giới.</a:t>
            </a:r>
            <a:endParaRPr lang="en-US" sz="28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1C8F3A5-09DB-8D9C-27A1-088A08D83AA7}"/>
              </a:ext>
            </a:extLst>
          </p:cNvPr>
          <p:cNvSpPr txBox="1"/>
          <p:nvPr/>
        </p:nvSpPr>
        <p:spPr>
          <a:xfrm>
            <a:off x="3505200" y="4278086"/>
            <a:ext cx="7739743" cy="2062103"/>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Đời sống vật chất và tinh thần của người dân ngày càng được cải thiện.</a:t>
            </a:r>
          </a:p>
          <a:p>
            <a:pPr algn="just"/>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Tăng vị thế và uy tín của Việt Nam trên trường quốc tế.</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6137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5"/>
          <p:cNvGrpSpPr/>
          <p:nvPr/>
        </p:nvGrpSpPr>
        <p:grpSpPr>
          <a:xfrm>
            <a:off x="566057" y="200735"/>
            <a:ext cx="10143346" cy="1399466"/>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914400" y="320101"/>
            <a:ext cx="9596476" cy="1077218"/>
          </a:xfrm>
          <a:prstGeom prst="rect">
            <a:avLst/>
          </a:prstGeom>
          <a:noFill/>
        </p:spPr>
        <p:txBody>
          <a:bodyPr wrap="square" rtlCol="0">
            <a:spAutoFit/>
          </a:bodyPr>
          <a:lstStyle/>
          <a:p>
            <a:pPr lvl="0" defTabSz="609630"/>
            <a:r>
              <a:rPr lang="en-US" sz="3200" b="1" dirty="0">
                <a:solidFill>
                  <a:prstClr val="black">
                    <a:lumMod val="95000"/>
                    <a:lumOff val="5000"/>
                  </a:prstClr>
                </a:solidFill>
                <a:latin typeface="Calibri"/>
              </a:rPr>
              <a:t>2. </a:t>
            </a:r>
            <a:r>
              <a:rPr lang="vi-VN" sz="3200" b="1" dirty="0">
                <a:solidFill>
                  <a:prstClr val="black">
                    <a:lumMod val="95000"/>
                    <a:lumOff val="5000"/>
                  </a:prstClr>
                </a:solidFill>
                <a:latin typeface="Calibri"/>
              </a:rPr>
              <a:t>Giới thiệu tranh ảnh về một số hiện vật thời bao cấp hoặc thời kì Đổi mới mà em sưu tầm được.</a:t>
            </a:r>
            <a:endParaRPr kumimoji="0" lang="en-US" sz="32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74" name="Picture 2" descr="Lịch Sử và Địa Lí lớp 5 Kết nối tri thức Bài 17: Đất nước Đổi mới">
            <a:extLst>
              <a:ext uri="{FF2B5EF4-FFF2-40B4-BE49-F238E27FC236}">
                <a16:creationId xmlns:a16="http://schemas.microsoft.com/office/drawing/2014/main" id="{24DE51E6-EF81-038E-9AE0-6AFC2E830D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539" y="2258106"/>
            <a:ext cx="4949828" cy="33044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20E3FEB-E8BA-9012-C6E7-C4AB40A26E74}"/>
              </a:ext>
            </a:extLst>
          </p:cNvPr>
          <p:cNvSpPr txBox="1"/>
          <p:nvPr/>
        </p:nvSpPr>
        <p:spPr>
          <a:xfrm>
            <a:off x="5976257" y="2155371"/>
            <a:ext cx="5627914" cy="3539430"/>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Cặp lồng cơm: </a:t>
            </a:r>
            <a:r>
              <a:rPr lang="vi-VN" sz="3200" dirty="0">
                <a:solidFill>
                  <a:srgbClr val="FF0000"/>
                </a:solidFill>
                <a:latin typeface="Cambria" panose="02040503050406030204" pitchFamily="18" charset="0"/>
                <a:ea typeface="Cambria" panose="02040503050406030204" pitchFamily="18" charset="0"/>
              </a:rPr>
              <a:t>là vật dụng quen thuộc của học sinh, sinh viên và công nhân viên chức thời kỳ bao cấp. Cặp lồng cơm thường được làm bằng nhôm hoặc nhựa, bên trong có hai ngăn để đựng cơm và thức ăn.</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6115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1" name="Picture 10" descr="A close up of a text&#10;&#10;Description automatically generated">
            <a:extLst>
              <a:ext uri="{FF2B5EF4-FFF2-40B4-BE49-F238E27FC236}">
                <a16:creationId xmlns:a16="http://schemas.microsoft.com/office/drawing/2014/main" id="{C9B567E1-96CD-8E58-9AC0-20C136B327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3120" y="1687498"/>
            <a:ext cx="7703738" cy="2682466"/>
          </a:xfrm>
          <a:prstGeom prst="rect">
            <a:avLst/>
          </a:prstGeom>
        </p:spPr>
      </p:pic>
    </p:spTree>
    <p:extLst>
      <p:ext uri="{BB962C8B-B14F-4D97-AF65-F5344CB8AC3E}">
        <p14:creationId xmlns:p14="http://schemas.microsoft.com/office/powerpoint/2010/main" val="15021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0" name="Picture 9" descr="A yellow letters on a black background&#10;&#10;Description automatically generated">
            <a:extLst>
              <a:ext uri="{FF2B5EF4-FFF2-40B4-BE49-F238E27FC236}">
                <a16:creationId xmlns:a16="http://schemas.microsoft.com/office/drawing/2014/main" id="{BBE4D293-E86F-0E81-A470-C0D53C1A55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1686" y="1875064"/>
            <a:ext cx="7456714" cy="2475862"/>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CA6D7213-0665-5671-F99E-24407923E0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935954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50649">
            <a:off x="9976938" y="-168315"/>
            <a:ext cx="4311513" cy="27432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2998" y="4951638"/>
            <a:ext cx="3136027" cy="3159725"/>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87145" flipH="1">
            <a:off x="-855425" y="-1485891"/>
            <a:ext cx="3469277" cy="434338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14414" y="1837458"/>
            <a:ext cx="2000251" cy="5093233"/>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856050">
            <a:off x="8315003" y="935917"/>
            <a:ext cx="557015" cy="534735"/>
          </a:xfrm>
          <a:prstGeom prst="rect">
            <a:avLst/>
          </a:prstGeom>
        </p:spPr>
      </p:pic>
      <p:grpSp>
        <p:nvGrpSpPr>
          <p:cNvPr id="10" name="Group 6">
            <a:extLst>
              <a:ext uri="{FF2B5EF4-FFF2-40B4-BE49-F238E27FC236}">
                <a16:creationId xmlns:a16="http://schemas.microsoft.com/office/drawing/2014/main" id="{86FF4F28-8049-4ED5-A5D6-24FA51DDB543}"/>
              </a:ext>
            </a:extLst>
          </p:cNvPr>
          <p:cNvGrpSpPr/>
          <p:nvPr/>
        </p:nvGrpSpPr>
        <p:grpSpPr>
          <a:xfrm>
            <a:off x="1415143" y="1549751"/>
            <a:ext cx="7581139" cy="3239963"/>
            <a:chOff x="0" y="0"/>
            <a:chExt cx="3773388" cy="2216503"/>
          </a:xfrm>
        </p:grpSpPr>
        <p:sp>
          <p:nvSpPr>
            <p:cNvPr id="11" name="Freeform 7">
              <a:extLst>
                <a:ext uri="{FF2B5EF4-FFF2-40B4-BE49-F238E27FC236}">
                  <a16:creationId xmlns:a16="http://schemas.microsoft.com/office/drawing/2014/main" id="{ACF74CE9-D335-126D-A053-9DB8822976D0}"/>
                </a:ext>
              </a:extLst>
            </p:cNvPr>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id="{1B04DCA4-E40B-E3FD-FA7B-DD6CEFA8286B}"/>
              </a:ext>
            </a:extLst>
          </p:cNvPr>
          <p:cNvSpPr/>
          <p:nvPr/>
        </p:nvSpPr>
        <p:spPr>
          <a:xfrm>
            <a:off x="1676401" y="1995795"/>
            <a:ext cx="7015698" cy="2554545"/>
          </a:xfrm>
          <a:prstGeom prst="rect">
            <a:avLst/>
          </a:prstGeom>
        </p:spPr>
        <p:txBody>
          <a:bodyPr wrap="square">
            <a:spAutoFit/>
          </a:bodyPr>
          <a:lstStyle/>
          <a:p>
            <a:pPr lvl="0" algn="ctr" defTabSz="609630"/>
            <a:r>
              <a:rPr lang="vi-VN" sz="4000" b="1" dirty="0">
                <a:solidFill>
                  <a:prstClr val="white"/>
                </a:solidFill>
                <a:latin typeface="Calibri"/>
              </a:rPr>
              <a:t>Viết một đoạn văn (khoảng 5 câu) thể hiện suy nghĩ của em về một thành tựu của đất nước thời kì Đổi mới.</a:t>
            </a:r>
            <a:endParaRPr kumimoji="0" lang="en-US" sz="4000" b="0" i="0" u="none" strike="noStrike" kern="1200" cap="none" spc="0" normalizeH="0" baseline="0" noProof="0" dirty="0">
              <a:ln>
                <a:noFill/>
              </a:ln>
              <a:solidFill>
                <a:prstClr val="white"/>
              </a:solidFill>
              <a:effectLst/>
              <a:uLnTx/>
              <a:uFillTx/>
              <a:latin typeface="Calibri"/>
            </a:endParaRPr>
          </a:p>
        </p:txBody>
      </p:sp>
    </p:spTree>
    <p:extLst>
      <p:ext uri="{BB962C8B-B14F-4D97-AF65-F5344CB8AC3E}">
        <p14:creationId xmlns:p14="http://schemas.microsoft.com/office/powerpoint/2010/main" val="40349125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6" name="Rectangle 1">
            <a:extLst>
              <a:ext uri="{FF2B5EF4-FFF2-40B4-BE49-F238E27FC236}">
                <a16:creationId xmlns:a16="http://schemas.microsoft.com/office/drawing/2014/main" id="{2C2D93C6-9766-15A1-24BE-08B3C4D9E3E9}"/>
              </a:ext>
            </a:extLst>
          </p:cNvPr>
          <p:cNvSpPr>
            <a:spLocks noChangeArrowheads="1"/>
          </p:cNvSpPr>
          <p:nvPr/>
        </p:nvSpPr>
        <p:spPr bwMode="auto">
          <a:xfrm>
            <a:off x="838200" y="3544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20E3FEB-E8BA-9012-C6E7-C4AB40A26E74}"/>
              </a:ext>
            </a:extLst>
          </p:cNvPr>
          <p:cNvSpPr txBox="1"/>
          <p:nvPr/>
        </p:nvSpPr>
        <p:spPr>
          <a:xfrm>
            <a:off x="936171" y="990599"/>
            <a:ext cx="10199915" cy="5001369"/>
          </a:xfrm>
          <a:prstGeom prst="rect">
            <a:avLst/>
          </a:prstGeom>
          <a:noFill/>
        </p:spPr>
        <p:txBody>
          <a:bodyPr wrap="square" rtlCol="0">
            <a:spAutoFit/>
          </a:bodyPr>
          <a:lstStyle/>
          <a:p>
            <a:pPr lvl="0" algn="just"/>
            <a:r>
              <a:rPr lang="en-US" sz="2900" b="1" dirty="0">
                <a:solidFill>
                  <a:srgbClr val="FF0000"/>
                </a:solidFill>
                <a:latin typeface="Cambria" panose="02040503050406030204" pitchFamily="18" charset="0"/>
                <a:ea typeface="Cambria" panose="02040503050406030204" pitchFamily="18" charset="0"/>
              </a:rPr>
              <a:t>   </a:t>
            </a:r>
            <a:r>
              <a:rPr lang="vi-VN" sz="2900" b="1" dirty="0">
                <a:solidFill>
                  <a:srgbClr val="FF0000"/>
                </a:solidFill>
                <a:latin typeface="Cambria" panose="02040503050406030204" pitchFamily="18" charset="0"/>
                <a:ea typeface="Cambria" panose="02040503050406030204" pitchFamily="18" charset="0"/>
              </a:rPr>
              <a:t>Một trong những thành tựu to lớn của đất nước trong thời kì Đổi mới đó chính người dân được xoá đói, giảm nghèo. Thành tựu kinh tế Việt Nam là minh chứng rõ ràng nhất cho công tác tổ chức của Chính phủ cũng như ý chí của người dân. Trước kia người dân phải chịu cảnh hàng hóa thiếu thốn, mua sắm khó khăn, phải chắt chiu mới đủ sử dụng cho cả gia đình thì nay người dân nào cũng được cung cấp đầy đủ điều kiện để xây dựng, phát triển cuộc sống tốt đẹp hơn. Đây là một quá trình dài, là mục tiêu xuyên suốt của nước ta trong quá trình xây dựng đất nước. Nhờ đó, tỉ lệ hộ nghèo đã và đang giảm liên tục.</a:t>
            </a:r>
            <a:endParaRPr kumimoji="0" lang="en-US" sz="29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89009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502216" flipH="1" flipV="1">
            <a:off x="8918386" y="2861489"/>
            <a:ext cx="4651954" cy="582404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878334" flipH="1" flipV="1">
            <a:off x="-1640176" y="-701020"/>
            <a:ext cx="4651954" cy="582404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03999" y="2896542"/>
            <a:ext cx="2643578" cy="2663555"/>
          </a:xfrm>
          <a:prstGeom prst="rect">
            <a:avLst/>
          </a:prstGeom>
        </p:spPr>
      </p:pic>
      <p:grpSp>
        <p:nvGrpSpPr>
          <p:cNvPr id="6" name="Group 6"/>
          <p:cNvGrpSpPr/>
          <p:nvPr/>
        </p:nvGrpSpPr>
        <p:grpSpPr>
          <a:xfrm>
            <a:off x="2007219" y="2549051"/>
            <a:ext cx="8095785" cy="3751388"/>
            <a:chOff x="0" y="0"/>
            <a:chExt cx="8845790" cy="4316406"/>
          </a:xfrm>
        </p:grpSpPr>
        <p:sp>
          <p:nvSpPr>
            <p:cNvPr id="7" name="Freeform 7"/>
            <p:cNvSpPr/>
            <p:nvPr/>
          </p:nvSpPr>
          <p:spPr>
            <a:xfrm>
              <a:off x="-9098" y="-6509"/>
              <a:ext cx="8860121" cy="4348460"/>
            </a:xfrm>
            <a:custGeom>
              <a:avLst/>
              <a:gdLst/>
              <a:ahLst/>
              <a:cxnLst/>
              <a:rect l="l" t="t" r="r" b="b"/>
              <a:pathLst>
                <a:path w="8860121" h="4348460">
                  <a:moveTo>
                    <a:pt x="63030" y="3754906"/>
                  </a:moveTo>
                  <a:cubicBezTo>
                    <a:pt x="63030" y="3754906"/>
                    <a:pt x="0" y="3508342"/>
                    <a:pt x="10218" y="1214762"/>
                  </a:cubicBezTo>
                  <a:cubicBezTo>
                    <a:pt x="18651" y="990971"/>
                    <a:pt x="65033" y="645332"/>
                    <a:pt x="65033" y="645332"/>
                  </a:cubicBezTo>
                  <a:cubicBezTo>
                    <a:pt x="82233" y="502466"/>
                    <a:pt x="56685" y="337866"/>
                    <a:pt x="181385" y="223925"/>
                  </a:cubicBezTo>
                  <a:cubicBezTo>
                    <a:pt x="346794" y="72788"/>
                    <a:pt x="621643" y="0"/>
                    <a:pt x="7967048" y="6965"/>
                  </a:cubicBezTo>
                  <a:lnTo>
                    <a:pt x="7967049" y="6965"/>
                  </a:lnTo>
                  <a:cubicBezTo>
                    <a:pt x="8183796" y="16819"/>
                    <a:pt x="8388111" y="36481"/>
                    <a:pt x="8522299" y="101690"/>
                  </a:cubicBezTo>
                  <a:cubicBezTo>
                    <a:pt x="8778345" y="226120"/>
                    <a:pt x="8860121" y="459160"/>
                    <a:pt x="8854632" y="704684"/>
                  </a:cubicBezTo>
                  <a:cubicBezTo>
                    <a:pt x="8854632" y="704684"/>
                    <a:pt x="8811344" y="1013073"/>
                    <a:pt x="8818778" y="1248607"/>
                  </a:cubicBezTo>
                  <a:cubicBezTo>
                    <a:pt x="8825902" y="3496708"/>
                    <a:pt x="8833058" y="3692311"/>
                    <a:pt x="8833058" y="3692311"/>
                  </a:cubicBezTo>
                  <a:cubicBezTo>
                    <a:pt x="8816377" y="3908043"/>
                    <a:pt x="8701733" y="4118655"/>
                    <a:pt x="8504863" y="4230279"/>
                  </a:cubicBezTo>
                  <a:cubicBezTo>
                    <a:pt x="8354512" y="4315527"/>
                    <a:pt x="8156481" y="4330625"/>
                    <a:pt x="6483771" y="4319884"/>
                  </a:cubicBezTo>
                  <a:lnTo>
                    <a:pt x="6483680" y="4319884"/>
                  </a:lnTo>
                  <a:cubicBezTo>
                    <a:pt x="645952" y="4314607"/>
                    <a:pt x="384604" y="4348460"/>
                    <a:pt x="254278" y="4239302"/>
                  </a:cubicBezTo>
                  <a:cubicBezTo>
                    <a:pt x="145767" y="4148417"/>
                    <a:pt x="81795" y="3955105"/>
                    <a:pt x="63030" y="3754906"/>
                  </a:cubicBezTo>
                  <a:close/>
                </a:path>
              </a:pathLst>
            </a:custGeom>
            <a:solidFill>
              <a:srgbClr val="6AACAF"/>
            </a:solidFill>
          </p:spPr>
          <p:txBody>
            <a:bodyPr/>
            <a:lstStyle/>
            <a:p>
              <a:endParaRPr lang="en-US"/>
            </a:p>
          </p:txBody>
        </p:sp>
      </p:grpSp>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9558125" y="2009525"/>
            <a:ext cx="557015" cy="534735"/>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272906">
            <a:off x="1690201" y="5193229"/>
            <a:ext cx="557015" cy="534735"/>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235094" y="793750"/>
            <a:ext cx="3826814" cy="2038648"/>
          </a:xfrm>
          <a:prstGeom prst="rect">
            <a:avLst/>
          </a:prstGeom>
        </p:spPr>
      </p:pic>
      <p:sp>
        <p:nvSpPr>
          <p:cNvPr id="11" name="TextBox 11"/>
          <p:cNvSpPr txBox="1"/>
          <p:nvPr/>
        </p:nvSpPr>
        <p:spPr>
          <a:xfrm>
            <a:off x="3102158" y="3458853"/>
            <a:ext cx="5974985" cy="924869"/>
          </a:xfrm>
          <a:prstGeom prst="rect">
            <a:avLst/>
          </a:prstGeom>
        </p:spPr>
        <p:txBody>
          <a:bodyPr lIns="0" tIns="0" rIns="0" bIns="0" rtlCol="0" anchor="t">
            <a:spAutoFit/>
          </a:bodyPr>
          <a:lstStyle/>
          <a:p>
            <a:pPr algn="ctr" defTabSz="609630">
              <a:lnSpc>
                <a:spcPts val="6943"/>
              </a:lnSpc>
            </a:pPr>
            <a:endParaRPr lang="en-US" sz="7715" spc="-77" dirty="0">
              <a:solidFill>
                <a:srgbClr val="FFFFFF"/>
              </a:solidFill>
              <a:latin typeface="Bryndan Write Bold"/>
            </a:endParaRPr>
          </a:p>
        </p:txBody>
      </p:sp>
      <p:pic>
        <p:nvPicPr>
          <p:cNvPr id="13" name="Picture 12">
            <a:extLst>
              <a:ext uri="{FF2B5EF4-FFF2-40B4-BE49-F238E27FC236}">
                <a16:creationId xmlns:a16="http://schemas.microsoft.com/office/drawing/2014/main" id="{340168A6-937F-0723-E110-8C56FC40DE5E}"/>
              </a:ext>
            </a:extLst>
          </p:cNvPr>
          <p:cNvPicPr>
            <a:picLocks noChangeAspect="1"/>
          </p:cNvPicPr>
          <p:nvPr/>
        </p:nvPicPr>
        <p:blipFill>
          <a:blip r:embed="rId13"/>
          <a:stretch>
            <a:fillRect/>
          </a:stretch>
        </p:blipFill>
        <p:spPr>
          <a:xfrm>
            <a:off x="1750741" y="2804099"/>
            <a:ext cx="8427829" cy="405390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00375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CD83391-5591-1AC4-FC3D-C9F28A75D38F}"/>
              </a:ext>
            </a:extLst>
          </p:cNvPr>
          <p:cNvPicPr>
            <a:picLocks noChangeAspect="1"/>
          </p:cNvPicPr>
          <p:nvPr/>
        </p:nvPicPr>
        <p:blipFill>
          <a:blip r:embed="rId5"/>
          <a:stretch>
            <a:fillRect/>
          </a:stretch>
        </p:blipFill>
        <p:spPr>
          <a:xfrm>
            <a:off x="1403867" y="3567834"/>
            <a:ext cx="8992379" cy="1572904"/>
          </a:xfrm>
          <a:prstGeom prst="rect">
            <a:avLst/>
          </a:prstGeom>
        </p:spPr>
      </p:pic>
    </p:spTree>
    <p:extLst>
      <p:ext uri="{BB962C8B-B14F-4D97-AF65-F5344CB8AC3E}">
        <p14:creationId xmlns:p14="http://schemas.microsoft.com/office/powerpoint/2010/main" val="281454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2"/>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D26058F-053D-965C-684C-23F74F8947ED}"/>
              </a:ext>
            </a:extLst>
          </p:cNvPr>
          <p:cNvGrpSpPr/>
          <p:nvPr/>
        </p:nvGrpSpPr>
        <p:grpSpPr>
          <a:xfrm>
            <a:off x="1534886" y="1"/>
            <a:ext cx="8512628" cy="4027714"/>
            <a:chOff x="1534886" y="1"/>
            <a:chExt cx="8512628" cy="4027714"/>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886" y="1"/>
              <a:ext cx="8512628" cy="4027714"/>
            </a:xfrm>
            <a:prstGeom prst="rect">
              <a:avLst/>
            </a:prstGeom>
            <a:ln>
              <a:noFill/>
            </a:ln>
          </p:spPr>
        </p:pic>
        <p:sp>
          <p:nvSpPr>
            <p:cNvPr id="4" name="TextBox 3">
              <a:extLst>
                <a:ext uri="{FF2B5EF4-FFF2-40B4-BE49-F238E27FC236}">
                  <a16:creationId xmlns:a16="http://schemas.microsoft.com/office/drawing/2014/main" id="{55599D40-CB30-E706-3F2B-51057033EC76}"/>
                </a:ext>
              </a:extLst>
            </p:cNvPr>
            <p:cNvSpPr txBox="1"/>
            <p:nvPr/>
          </p:nvSpPr>
          <p:spPr>
            <a:xfrm>
              <a:off x="3145972" y="1697065"/>
              <a:ext cx="6368142" cy="1569660"/>
            </a:xfrm>
            <a:prstGeom prst="rect">
              <a:avLst/>
            </a:prstGeom>
            <a:noFill/>
          </p:spPr>
          <p:txBody>
            <a:bodyPr wrap="square" rtlCol="0">
              <a:spAutoFit/>
            </a:bodyPr>
            <a:lstStyle/>
            <a:p>
              <a:pPr lvl="0" algn="ctr"/>
              <a:r>
                <a:rPr lang="en-US" sz="4800" dirty="0">
                  <a:solidFill>
                    <a:prstClr val="black"/>
                  </a:solidFill>
                </a:rPr>
                <a:t>Trong </a:t>
              </a:r>
              <a:r>
                <a:rPr lang="en-US" sz="4800" dirty="0" err="1">
                  <a:solidFill>
                    <a:prstClr val="black"/>
                  </a:solidFill>
                </a:rPr>
                <a:t>thời</a:t>
              </a:r>
              <a:r>
                <a:rPr lang="en-US" sz="4800" dirty="0">
                  <a:solidFill>
                    <a:prstClr val="black"/>
                  </a:solidFill>
                </a:rPr>
                <a:t> bao </a:t>
              </a:r>
              <a:r>
                <a:rPr lang="en-US" sz="4800" dirty="0" err="1">
                  <a:solidFill>
                    <a:prstClr val="black"/>
                  </a:solidFill>
                </a:rPr>
                <a:t>cấp</a:t>
              </a:r>
              <a:r>
                <a:rPr lang="en-US" sz="4800" dirty="0">
                  <a:solidFill>
                    <a:prstClr val="black"/>
                  </a:solidFill>
                </a:rPr>
                <a:t>, </a:t>
              </a:r>
              <a:r>
                <a:rPr lang="en-US" sz="4800" dirty="0" err="1">
                  <a:solidFill>
                    <a:prstClr val="black"/>
                  </a:solidFill>
                </a:rPr>
                <a:t>tem</a:t>
              </a:r>
              <a:r>
                <a:rPr lang="en-US" sz="4800" dirty="0">
                  <a:solidFill>
                    <a:prstClr val="black"/>
                  </a:solidFill>
                </a:rPr>
                <a:t> </a:t>
              </a:r>
              <a:r>
                <a:rPr lang="en-US" sz="4800" dirty="0" err="1">
                  <a:solidFill>
                    <a:prstClr val="black"/>
                  </a:solidFill>
                </a:rPr>
                <a:t>phiếu</a:t>
              </a:r>
              <a:r>
                <a:rPr lang="en-US" sz="4800" dirty="0">
                  <a:solidFill>
                    <a:prstClr val="black"/>
                  </a:solidFill>
                </a:rPr>
                <a:t> </a:t>
              </a:r>
              <a:r>
                <a:rPr lang="en-US" sz="4800" dirty="0" err="1">
                  <a:solidFill>
                    <a:prstClr val="black"/>
                  </a:solidFill>
                </a:rPr>
                <a:t>dùng</a:t>
              </a:r>
              <a:r>
                <a:rPr lang="en-US" sz="4800" dirty="0">
                  <a:solidFill>
                    <a:prstClr val="black"/>
                  </a:solidFill>
                </a:rPr>
                <a:t> </a:t>
              </a:r>
              <a:r>
                <a:rPr lang="en-US" sz="4800" dirty="0" err="1">
                  <a:solidFill>
                    <a:prstClr val="black"/>
                  </a:solidFill>
                </a:rPr>
                <a:t>để</a:t>
              </a:r>
              <a:r>
                <a:rPr lang="en-US" sz="4800" dirty="0">
                  <a:solidFill>
                    <a:prstClr val="black"/>
                  </a:solidFill>
                </a:rPr>
                <a:t> </a:t>
              </a:r>
              <a:r>
                <a:rPr lang="en-US" sz="4800" dirty="0" err="1">
                  <a:solidFill>
                    <a:prstClr val="black"/>
                  </a:solidFill>
                </a:rPr>
                <a:t>làm</a:t>
              </a:r>
              <a:r>
                <a:rPr lang="en-US" sz="4800" dirty="0">
                  <a:solidFill>
                    <a:prstClr val="black"/>
                  </a:solidFill>
                </a:rPr>
                <a:t> </a:t>
              </a:r>
              <a:r>
                <a:rPr lang="en-US" sz="4800" dirty="0" err="1">
                  <a:solidFill>
                    <a:prstClr val="black"/>
                  </a:solidFill>
                </a:rPr>
                <a:t>gì</a:t>
              </a:r>
              <a:r>
                <a:rPr lang="en-US" sz="4800" dirty="0">
                  <a:solidFill>
                    <a:prstClr val="black"/>
                  </a:solidFill>
                </a:rPr>
                <a:t>?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 name="Group 2">
            <a:extLst>
              <a:ext uri="{FF2B5EF4-FFF2-40B4-BE49-F238E27FC236}">
                <a16:creationId xmlns:a16="http://schemas.microsoft.com/office/drawing/2014/main" id="{5EC221C8-0276-33F4-88D6-A6AF47E4B566}"/>
              </a:ext>
            </a:extLst>
          </p:cNvPr>
          <p:cNvGrpSpPr/>
          <p:nvPr/>
        </p:nvGrpSpPr>
        <p:grpSpPr>
          <a:xfrm>
            <a:off x="2779486" y="4386943"/>
            <a:ext cx="6288314" cy="2264228"/>
            <a:chOff x="0" y="0"/>
            <a:chExt cx="1098500" cy="406400"/>
          </a:xfrm>
          <a:solidFill>
            <a:schemeClr val="accent5">
              <a:lumMod val="20000"/>
              <a:lumOff val="80000"/>
            </a:schemeClr>
          </a:solidFill>
        </p:grpSpPr>
        <p:sp>
          <p:nvSpPr>
            <p:cNvPr id="10" name="Freeform 3">
              <a:extLst>
                <a:ext uri="{FF2B5EF4-FFF2-40B4-BE49-F238E27FC236}">
                  <a16:creationId xmlns:a16="http://schemas.microsoft.com/office/drawing/2014/main" id="{FEA0D005-F2D3-1016-4D7E-90DF63179E49}"/>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defTabSz="609630">
                <a:defRPr/>
              </a:pPr>
              <a:endParaRPr lang="en-US" sz="1200">
                <a:solidFill>
                  <a:prstClr val="black"/>
                </a:solidFill>
                <a:latin typeface="Calibri"/>
              </a:endParaRPr>
            </a:p>
          </p:txBody>
        </p:sp>
        <p:sp>
          <p:nvSpPr>
            <p:cNvPr id="11" name="TextBox 4">
              <a:extLst>
                <a:ext uri="{FF2B5EF4-FFF2-40B4-BE49-F238E27FC236}">
                  <a16:creationId xmlns:a16="http://schemas.microsoft.com/office/drawing/2014/main" id="{EF5E1460-D5F5-8849-D956-F122904F8E2C}"/>
                </a:ext>
              </a:extLst>
            </p:cNvPr>
            <p:cNvSpPr txBox="1"/>
            <p:nvPr/>
          </p:nvSpPr>
          <p:spPr>
            <a:xfrm>
              <a:off x="0" y="0"/>
              <a:ext cx="1098500" cy="406400"/>
            </a:xfrm>
            <a:prstGeom prst="rect">
              <a:avLst/>
            </a:prstGeom>
            <a:solidFill>
              <a:schemeClr val="accent4">
                <a:lumMod val="20000"/>
                <a:lumOff val="80000"/>
              </a:schemeClr>
            </a:solidFill>
          </p:spPr>
          <p:txBody>
            <a:bodyPr lIns="33867" tIns="33867" rIns="33867" bIns="33867" rtlCol="0" anchor="ctr"/>
            <a:lstStyle/>
            <a:p>
              <a:pPr marL="0" lvl="1" algn="ctr" defTabSz="609630">
                <a:defRPr/>
              </a:pPr>
              <a:r>
                <a:rPr 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Trao </a:t>
              </a:r>
              <a:r>
                <a:rPr lang="en-US" sz="54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đổi</a:t>
              </a:r>
              <a:r>
                <a:rPr 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hàng</a:t>
              </a:r>
              <a:r>
                <a:rPr 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hoá</a:t>
              </a:r>
              <a:endParaRPr lang="en-US" sz="88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063835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2"/>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D26058F-053D-965C-684C-23F74F8947ED}"/>
              </a:ext>
            </a:extLst>
          </p:cNvPr>
          <p:cNvGrpSpPr/>
          <p:nvPr/>
        </p:nvGrpSpPr>
        <p:grpSpPr>
          <a:xfrm>
            <a:off x="1534886" y="1"/>
            <a:ext cx="8512628" cy="4027714"/>
            <a:chOff x="1534886" y="1"/>
            <a:chExt cx="8512628" cy="4027714"/>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886" y="1"/>
              <a:ext cx="8512628" cy="4027714"/>
            </a:xfrm>
            <a:prstGeom prst="rect">
              <a:avLst/>
            </a:prstGeom>
            <a:ln>
              <a:noFill/>
            </a:ln>
          </p:spPr>
        </p:pic>
        <p:sp>
          <p:nvSpPr>
            <p:cNvPr id="4" name="TextBox 3">
              <a:extLst>
                <a:ext uri="{FF2B5EF4-FFF2-40B4-BE49-F238E27FC236}">
                  <a16:creationId xmlns:a16="http://schemas.microsoft.com/office/drawing/2014/main" id="{55599D40-CB30-E706-3F2B-51057033EC76}"/>
                </a:ext>
              </a:extLst>
            </p:cNvPr>
            <p:cNvSpPr txBox="1"/>
            <p:nvPr/>
          </p:nvSpPr>
          <p:spPr>
            <a:xfrm>
              <a:off x="3145972" y="1697065"/>
              <a:ext cx="636814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a:ea typeface="+mn-ea"/>
                  <a:cs typeface="+mn-cs"/>
                </a:rPr>
                <a:t>Trong sổ lương thực ghi nội dung gì?</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 name="Group 2">
            <a:extLst>
              <a:ext uri="{FF2B5EF4-FFF2-40B4-BE49-F238E27FC236}">
                <a16:creationId xmlns:a16="http://schemas.microsoft.com/office/drawing/2014/main" id="{5EC221C8-0276-33F4-88D6-A6AF47E4B566}"/>
              </a:ext>
            </a:extLst>
          </p:cNvPr>
          <p:cNvGrpSpPr/>
          <p:nvPr/>
        </p:nvGrpSpPr>
        <p:grpSpPr>
          <a:xfrm>
            <a:off x="2779486" y="4386943"/>
            <a:ext cx="6288314" cy="2264228"/>
            <a:chOff x="0" y="0"/>
            <a:chExt cx="1098500" cy="406400"/>
          </a:xfrm>
          <a:solidFill>
            <a:schemeClr val="accent5">
              <a:lumMod val="20000"/>
              <a:lumOff val="80000"/>
            </a:schemeClr>
          </a:solidFill>
        </p:grpSpPr>
        <p:sp>
          <p:nvSpPr>
            <p:cNvPr id="10" name="Freeform 3">
              <a:extLst>
                <a:ext uri="{FF2B5EF4-FFF2-40B4-BE49-F238E27FC236}">
                  <a16:creationId xmlns:a16="http://schemas.microsoft.com/office/drawing/2014/main" id="{FEA0D005-F2D3-1016-4D7E-90DF63179E49}"/>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4">
              <a:extLst>
                <a:ext uri="{FF2B5EF4-FFF2-40B4-BE49-F238E27FC236}">
                  <a16:creationId xmlns:a16="http://schemas.microsoft.com/office/drawing/2014/main" id="{EF5E1460-D5F5-8849-D956-F122904F8E2C}"/>
                </a:ext>
              </a:extLst>
            </p:cNvPr>
            <p:cNvSpPr txBox="1"/>
            <p:nvPr/>
          </p:nvSpPr>
          <p:spPr>
            <a:xfrm>
              <a:off x="0" y="0"/>
              <a:ext cx="1098500" cy="406400"/>
            </a:xfrm>
            <a:prstGeom prst="rect">
              <a:avLst/>
            </a:prstGeom>
            <a:solidFill>
              <a:schemeClr val="accent4">
                <a:lumMod val="20000"/>
                <a:lumOff val="80000"/>
              </a:schemeClr>
            </a:solidFill>
          </p:spPr>
          <p:txBody>
            <a:bodyPr lIns="33867" tIns="33867" rIns="33867" bIns="33867" rtlCol="0" anchor="ctr"/>
            <a:lstStyle/>
            <a:p>
              <a:pPr marL="0" marR="0" lvl="1" indent="0" algn="ctr" defTabSz="60963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G</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hi đầy đủ thông tin về chủ hộ và tiêu chuẩn lương thực của các thành viên trong gia đình hằng tháng..</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190570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2"/>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D26058F-053D-965C-684C-23F74F8947ED}"/>
              </a:ext>
            </a:extLst>
          </p:cNvPr>
          <p:cNvGrpSpPr/>
          <p:nvPr/>
        </p:nvGrpSpPr>
        <p:grpSpPr>
          <a:xfrm>
            <a:off x="1534886" y="1"/>
            <a:ext cx="8512628" cy="4027714"/>
            <a:chOff x="1534886" y="1"/>
            <a:chExt cx="8512628" cy="4027714"/>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886" y="1"/>
              <a:ext cx="8512628" cy="4027714"/>
            </a:xfrm>
            <a:prstGeom prst="rect">
              <a:avLst/>
            </a:prstGeom>
            <a:ln>
              <a:noFill/>
            </a:ln>
          </p:spPr>
        </p:pic>
        <p:sp>
          <p:nvSpPr>
            <p:cNvPr id="4" name="TextBox 3">
              <a:extLst>
                <a:ext uri="{FF2B5EF4-FFF2-40B4-BE49-F238E27FC236}">
                  <a16:creationId xmlns:a16="http://schemas.microsoft.com/office/drawing/2014/main" id="{55599D40-CB30-E706-3F2B-51057033EC76}"/>
                </a:ext>
              </a:extLst>
            </p:cNvPr>
            <p:cNvSpPr txBox="1"/>
            <p:nvPr/>
          </p:nvSpPr>
          <p:spPr>
            <a:xfrm>
              <a:off x="3145972" y="1697065"/>
              <a:ext cx="636814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a:ea typeface="+mn-ea"/>
                  <a:cs typeface="+mn-cs"/>
                </a:rPr>
                <a:t>Ai nắm quyền phân phối hầu hết các loại hàng hóa?</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 name="Group 2">
            <a:extLst>
              <a:ext uri="{FF2B5EF4-FFF2-40B4-BE49-F238E27FC236}">
                <a16:creationId xmlns:a16="http://schemas.microsoft.com/office/drawing/2014/main" id="{5EC221C8-0276-33F4-88D6-A6AF47E4B566}"/>
              </a:ext>
            </a:extLst>
          </p:cNvPr>
          <p:cNvGrpSpPr/>
          <p:nvPr/>
        </p:nvGrpSpPr>
        <p:grpSpPr>
          <a:xfrm>
            <a:off x="4147458" y="4528457"/>
            <a:ext cx="4256314" cy="1480457"/>
            <a:chOff x="0" y="0"/>
            <a:chExt cx="1098500" cy="406400"/>
          </a:xfrm>
          <a:solidFill>
            <a:schemeClr val="accent5">
              <a:lumMod val="20000"/>
              <a:lumOff val="80000"/>
            </a:schemeClr>
          </a:solidFill>
        </p:grpSpPr>
        <p:sp>
          <p:nvSpPr>
            <p:cNvPr id="10" name="Freeform 3">
              <a:extLst>
                <a:ext uri="{FF2B5EF4-FFF2-40B4-BE49-F238E27FC236}">
                  <a16:creationId xmlns:a16="http://schemas.microsoft.com/office/drawing/2014/main" id="{FEA0D005-F2D3-1016-4D7E-90DF63179E49}"/>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4">
              <a:extLst>
                <a:ext uri="{FF2B5EF4-FFF2-40B4-BE49-F238E27FC236}">
                  <a16:creationId xmlns:a16="http://schemas.microsoft.com/office/drawing/2014/main" id="{EF5E1460-D5F5-8849-D956-F122904F8E2C}"/>
                </a:ext>
              </a:extLst>
            </p:cNvPr>
            <p:cNvSpPr txBox="1"/>
            <p:nvPr/>
          </p:nvSpPr>
          <p:spPr>
            <a:xfrm>
              <a:off x="0" y="0"/>
              <a:ext cx="1098500" cy="406400"/>
            </a:xfrm>
            <a:prstGeom prst="rect">
              <a:avLst/>
            </a:prstGeom>
            <a:solidFill>
              <a:schemeClr val="accent4">
                <a:lumMod val="20000"/>
                <a:lumOff val="80000"/>
              </a:schemeClr>
            </a:solidFill>
          </p:spPr>
          <p:txBody>
            <a:bodyPr lIns="33867" tIns="33867" rIns="33867" bIns="33867" rtlCol="0" anchor="ctr"/>
            <a:lstStyle/>
            <a:p>
              <a:pPr marL="0" marR="0" lvl="1"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nước</a:t>
              </a:r>
              <a:endParaRPr kumimoji="0" lang="en-US" sz="9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625000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11" name="Picture 10">
            <a:extLst>
              <a:ext uri="{FF2B5EF4-FFF2-40B4-BE49-F238E27FC236}">
                <a16:creationId xmlns:a16="http://schemas.microsoft.com/office/drawing/2014/main" id="{308E9852-9BEB-C56E-EC30-DE8A15F4219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05762" y="5565507"/>
            <a:ext cx="1284721" cy="1324635"/>
          </a:xfrm>
          <a:prstGeom prst="rect">
            <a:avLst/>
          </a:prstGeom>
        </p:spPr>
      </p:pic>
      <p:pic>
        <p:nvPicPr>
          <p:cNvPr id="2" name="Picture 1">
            <a:extLst>
              <a:ext uri="{FF2B5EF4-FFF2-40B4-BE49-F238E27FC236}">
                <a16:creationId xmlns:a16="http://schemas.microsoft.com/office/drawing/2014/main" id="{FD0A5E12-904A-1119-8DA9-EF73CEF14BBE}"/>
              </a:ext>
            </a:extLst>
          </p:cNvPr>
          <p:cNvPicPr>
            <a:picLocks noChangeAspect="1"/>
          </p:cNvPicPr>
          <p:nvPr/>
        </p:nvPicPr>
        <p:blipFill>
          <a:blip r:embed="rId11"/>
          <a:stretch>
            <a:fillRect/>
          </a:stretch>
        </p:blipFill>
        <p:spPr>
          <a:xfrm>
            <a:off x="5469811" y="1201194"/>
            <a:ext cx="2030144" cy="755970"/>
          </a:xfrm>
          <a:prstGeom prst="rect">
            <a:avLst/>
          </a:prstGeom>
        </p:spPr>
      </p:pic>
      <p:pic>
        <p:nvPicPr>
          <p:cNvPr id="9" name="Picture 8">
            <a:extLst>
              <a:ext uri="{FF2B5EF4-FFF2-40B4-BE49-F238E27FC236}">
                <a16:creationId xmlns:a16="http://schemas.microsoft.com/office/drawing/2014/main" id="{625D93AA-7623-F14F-FDB1-787BB95EF042}"/>
              </a:ext>
            </a:extLst>
          </p:cNvPr>
          <p:cNvPicPr>
            <a:picLocks noChangeAspect="1"/>
          </p:cNvPicPr>
          <p:nvPr/>
        </p:nvPicPr>
        <p:blipFill>
          <a:blip r:embed="rId12"/>
          <a:stretch>
            <a:fillRect/>
          </a:stretch>
        </p:blipFill>
        <p:spPr>
          <a:xfrm>
            <a:off x="3068853" y="1928619"/>
            <a:ext cx="6285521" cy="3084843"/>
          </a:xfrm>
          <a:prstGeom prst="rect">
            <a:avLst/>
          </a:prstGeom>
        </p:spPr>
      </p:pic>
      <p:pic>
        <p:nvPicPr>
          <p:cNvPr id="13" name="Picture 12">
            <a:extLst>
              <a:ext uri="{FF2B5EF4-FFF2-40B4-BE49-F238E27FC236}">
                <a16:creationId xmlns:a16="http://schemas.microsoft.com/office/drawing/2014/main" id="{A3F7341C-B008-B9EC-0D9D-DBBFD2ED712C}"/>
              </a:ext>
            </a:extLst>
          </p:cNvPr>
          <p:cNvPicPr>
            <a:picLocks noChangeAspect="1"/>
          </p:cNvPicPr>
          <p:nvPr/>
        </p:nvPicPr>
        <p:blipFill>
          <a:blip r:embed="rId13"/>
          <a:stretch>
            <a:fillRect/>
          </a:stretch>
        </p:blipFill>
        <p:spPr>
          <a:xfrm>
            <a:off x="2391600" y="954978"/>
            <a:ext cx="1475360" cy="143268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0" name="Picture 9" descr="A neon colored word on a black background&#10;&#10;Description automatically generated">
            <a:extLst>
              <a:ext uri="{FF2B5EF4-FFF2-40B4-BE49-F238E27FC236}">
                <a16:creationId xmlns:a16="http://schemas.microsoft.com/office/drawing/2014/main" id="{518FE9A3-1C73-DC3F-87B1-34FB0D814B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7528" y="1658973"/>
            <a:ext cx="8509709" cy="2892707"/>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4BE83D73-7D75-8559-4C82-7681E22AC1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3045" y="5737245"/>
            <a:ext cx="1120755" cy="1120755"/>
          </a:xfrm>
          <a:prstGeom prst="rect">
            <a:avLst/>
          </a:prstGeom>
        </p:spPr>
      </p:pic>
    </p:spTree>
    <p:extLst>
      <p:ext uri="{BB962C8B-B14F-4D97-AF65-F5344CB8AC3E}">
        <p14:creationId xmlns:p14="http://schemas.microsoft.com/office/powerpoint/2010/main" val="3624661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785509" flipH="1">
            <a:off x="-502679" y="-1882711"/>
            <a:ext cx="4864375" cy="6089984"/>
          </a:xfrm>
          <a:prstGeom prst="rect">
            <a:avLst/>
          </a:prstGeom>
        </p:spPr>
      </p:pic>
      <p:grpSp>
        <p:nvGrpSpPr>
          <p:cNvPr id="4" name="Group 4"/>
          <p:cNvGrpSpPr/>
          <p:nvPr/>
        </p:nvGrpSpPr>
        <p:grpSpPr>
          <a:xfrm>
            <a:off x="1341009" y="685800"/>
            <a:ext cx="9509982" cy="1734237"/>
            <a:chOff x="0" y="0"/>
            <a:chExt cx="12154565" cy="2216503"/>
          </a:xfrm>
        </p:grpSpPr>
        <p:sp>
          <p:nvSpPr>
            <p:cNvPr id="5" name="Freeform 5"/>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75441B"/>
            </a:solidFill>
          </p:spPr>
          <p:txBody>
            <a:bodyPr/>
            <a:lstStyle/>
            <a:p>
              <a:endParaRPr lang="en-US"/>
            </a:p>
          </p:txBody>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12727" y="5209350"/>
            <a:ext cx="3505095" cy="3531582"/>
          </a:xfrm>
          <a:prstGeom prst="rect">
            <a:avLst/>
          </a:prstGeom>
        </p:spPr>
      </p:pic>
      <p:grpSp>
        <p:nvGrpSpPr>
          <p:cNvPr id="7" name="Group 7"/>
          <p:cNvGrpSpPr/>
          <p:nvPr/>
        </p:nvGrpSpPr>
        <p:grpSpPr>
          <a:xfrm>
            <a:off x="1341009" y="2644432"/>
            <a:ext cx="9509982" cy="3460575"/>
            <a:chOff x="0" y="0"/>
            <a:chExt cx="12154565" cy="4422909"/>
          </a:xfrm>
        </p:grpSpPr>
        <p:sp>
          <p:nvSpPr>
            <p:cNvPr id="8"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8893">
            <a:off x="-1712024" y="1958672"/>
            <a:ext cx="3767325" cy="262342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77776" flipH="1">
            <a:off x="10417879" y="3803286"/>
            <a:ext cx="3137263" cy="2812128"/>
          </a:xfrm>
          <a:prstGeom prst="rect">
            <a:avLst/>
          </a:prstGeom>
        </p:spPr>
      </p:pic>
      <p:sp>
        <p:nvSpPr>
          <p:cNvPr id="11" name="TextBox 11"/>
          <p:cNvSpPr txBox="1"/>
          <p:nvPr/>
        </p:nvSpPr>
        <p:spPr>
          <a:xfrm>
            <a:off x="1706048" y="1419888"/>
            <a:ext cx="8776879" cy="753861"/>
          </a:xfrm>
          <a:prstGeom prst="rect">
            <a:avLst/>
          </a:prstGeom>
        </p:spPr>
        <p:txBody>
          <a:bodyPr lIns="0" tIns="0" rIns="0" bIns="0" rtlCol="0" anchor="t">
            <a:spAutoFit/>
          </a:bodyPr>
          <a:lstStyle/>
          <a:p>
            <a:pPr algn="ctr" defTabSz="609630">
              <a:lnSpc>
                <a:spcPts val="4620"/>
              </a:lnSpc>
            </a:pPr>
            <a:r>
              <a:rPr lang="en-GB" sz="9200" b="1" spc="-51" dirty="0">
                <a:solidFill>
                  <a:srgbClr val="FFF5D8"/>
                </a:solidFill>
                <a:effectLst>
                  <a:outerShdw blurRad="50800" dist="38100" dir="10800000" algn="r" rotWithShape="0">
                    <a:prstClr val="black">
                      <a:alpha val="40000"/>
                    </a:prstClr>
                  </a:outerShdw>
                </a:effectLst>
                <a:latin typeface="Calibri"/>
              </a:rPr>
              <a:t>HOẠT ĐỘNG 1</a:t>
            </a:r>
            <a:endParaRPr lang="en-US" sz="9200" b="1" spc="-51" dirty="0">
              <a:solidFill>
                <a:srgbClr val="FFF5D8"/>
              </a:solidFill>
              <a:effectLst>
                <a:outerShdw blurRad="50800" dist="38100" dir="10800000" algn="r" rotWithShape="0">
                  <a:prstClr val="black">
                    <a:alpha val="40000"/>
                  </a:prstClr>
                </a:outerShdw>
              </a:effectLst>
              <a:latin typeface="Calibri"/>
            </a:endParaRPr>
          </a:p>
        </p:txBody>
      </p:sp>
      <p:sp>
        <p:nvSpPr>
          <p:cNvPr id="12" name="TextBox 12"/>
          <p:cNvSpPr txBox="1"/>
          <p:nvPr/>
        </p:nvSpPr>
        <p:spPr>
          <a:xfrm>
            <a:off x="2259447" y="3429001"/>
            <a:ext cx="7854589" cy="1477327"/>
          </a:xfrm>
          <a:prstGeom prst="rect">
            <a:avLst/>
          </a:prstGeom>
        </p:spPr>
        <p:txBody>
          <a:bodyPr lIns="0" tIns="0" rIns="0" bIns="0" numCol="1" rtlCol="0" anchor="t">
            <a:prstTxWarp prst="textWave4">
              <a:avLst/>
            </a:prstTxWarp>
            <a:spAutoFit/>
          </a:bodyPr>
          <a:lstStyle/>
          <a:p>
            <a:pPr algn="ctr" defTabSz="609630" eaLnBrk="0" hangingPunct="0">
              <a:lnSpc>
                <a:spcPct val="120000"/>
              </a:lnSpc>
            </a:pPr>
            <a:r>
              <a:rPr lang="vi-VN" sz="7200" b="1" dirty="0">
                <a:solidFill>
                  <a:srgbClr val="F79646">
                    <a:lumMod val="50000"/>
                  </a:srgbClr>
                </a:solidFill>
                <a:latin typeface="Calibri"/>
                <a:cs typeface="Times New Roman" pitchFamily="18" charset="0"/>
              </a:rPr>
              <a:t>Tìm hiểu đất nước thời kì Đổi mới </a:t>
            </a:r>
            <a:endParaRPr lang="en-US" sz="7200" b="1" dirty="0">
              <a:solidFill>
                <a:srgbClr val="F79646">
                  <a:lumMod val="50000"/>
                </a:srgbClr>
              </a:solidFill>
              <a:latin typeface="Calibri"/>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684</Words>
  <Application>Microsoft Office PowerPoint</Application>
  <PresentationFormat>Widescreen</PresentationFormat>
  <Paragraphs>44</Paragraphs>
  <Slides>24</Slides>
  <Notes>4</Notes>
  <HiddenSlides>0</HiddenSlides>
  <MMClips>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24</vt:i4>
      </vt:variant>
    </vt:vector>
  </HeadingPairs>
  <TitlesOfParts>
    <vt:vector size="37" baseType="lpstr">
      <vt:lpstr>#9Slide07 HoneyCream</vt:lpstr>
      <vt:lpstr>Arial</vt:lpstr>
      <vt:lpstr>Bryndan Write Bold</vt:lpstr>
      <vt:lpstr>Calibri</vt:lpstr>
      <vt:lpstr>Cambria</vt:lpstr>
      <vt:lpstr>Gaegu Light Bold</vt:lpstr>
      <vt:lpstr>SVN-Newton</vt:lpstr>
      <vt:lpstr>SVN-Ready</vt:lpstr>
      <vt:lpstr>Times New Roman</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MC Computer</cp:lastModifiedBy>
  <cp:revision>33</cp:revision>
  <dcterms:created xsi:type="dcterms:W3CDTF">2024-11-19T07:24:47Z</dcterms:created>
  <dcterms:modified xsi:type="dcterms:W3CDTF">2026-05-17T12:43:16Z</dcterms:modified>
</cp:coreProperties>
</file>