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3"/>
  </p:notesMasterIdLst>
  <p:sldIdLst>
    <p:sldId id="283" r:id="rId2"/>
    <p:sldId id="258" r:id="rId3"/>
    <p:sldId id="257" r:id="rId4"/>
    <p:sldId id="292" r:id="rId5"/>
    <p:sldId id="259" r:id="rId6"/>
    <p:sldId id="293" r:id="rId7"/>
    <p:sldId id="267" r:id="rId8"/>
    <p:sldId id="262" r:id="rId9"/>
    <p:sldId id="263" r:id="rId10"/>
    <p:sldId id="294" r:id="rId11"/>
    <p:sldId id="295" r:id="rId12"/>
    <p:sldId id="265" r:id="rId13"/>
    <p:sldId id="280" r:id="rId14"/>
    <p:sldId id="296" r:id="rId15"/>
    <p:sldId id="297" r:id="rId16"/>
    <p:sldId id="298" r:id="rId17"/>
    <p:sldId id="299" r:id="rId18"/>
    <p:sldId id="300" r:id="rId19"/>
    <p:sldId id="301" r:id="rId20"/>
    <p:sldId id="302" r:id="rId21"/>
    <p:sldId id="303" r:id="rId22"/>
    <p:sldId id="305" r:id="rId23"/>
    <p:sldId id="306" r:id="rId24"/>
    <p:sldId id="307" r:id="rId25"/>
    <p:sldId id="308" r:id="rId26"/>
    <p:sldId id="309" r:id="rId27"/>
    <p:sldId id="310" r:id="rId28"/>
    <p:sldId id="260" r:id="rId29"/>
    <p:sldId id="278" r:id="rId30"/>
    <p:sldId id="269"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0283" autoAdjust="0"/>
  </p:normalViewPr>
  <p:slideViewPr>
    <p:cSldViewPr snapToGrid="0">
      <p:cViewPr varScale="1">
        <p:scale>
          <a:sx n="67" d="100"/>
          <a:sy n="67" d="100"/>
        </p:scale>
        <p:origin x="70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a:t>
            </a:fld>
            <a:endParaRPr lang="en-US"/>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5</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15</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19</a:t>
            </a:fld>
            <a:endParaRPr lang="en-US"/>
          </a:p>
        </p:txBody>
      </p:sp>
    </p:spTree>
    <p:extLst>
      <p:ext uri="{BB962C8B-B14F-4D97-AF65-F5344CB8AC3E}">
        <p14:creationId xmlns:p14="http://schemas.microsoft.com/office/powerpoint/2010/main" val="141269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17/05/2026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115767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B8BBFFE8-EACA-2980-4575-71B770F105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3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4.sv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24.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4.sv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8.em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4.sv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8.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27.xml"/><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27.xml"/><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27.xml"/><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sv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1ACF22-36E6-217F-1E18-DD12887CCEBE}"/>
              </a:ext>
            </a:extLst>
          </p:cNvPr>
          <p:cNvPicPr>
            <a:picLocks noChangeAspect="1"/>
          </p:cNvPicPr>
          <p:nvPr/>
        </p:nvPicPr>
        <p:blipFill>
          <a:blip r:embed="rId4"/>
          <a:stretch>
            <a:fillRect/>
          </a:stretch>
        </p:blipFill>
        <p:spPr>
          <a:xfrm>
            <a:off x="4264373" y="861399"/>
            <a:ext cx="3682303" cy="963251"/>
          </a:xfrm>
          <a:prstGeom prst="rect">
            <a:avLst/>
          </a:prstGeom>
        </p:spPr>
      </p:pic>
      <p:pic>
        <p:nvPicPr>
          <p:cNvPr id="8" name="Picture 7">
            <a:extLst>
              <a:ext uri="{FF2B5EF4-FFF2-40B4-BE49-F238E27FC236}">
                <a16:creationId xmlns:a16="http://schemas.microsoft.com/office/drawing/2014/main" id="{94C328ED-058F-E306-B512-54C055A5DB2C}"/>
              </a:ext>
            </a:extLst>
          </p:cNvPr>
          <p:cNvPicPr>
            <a:picLocks noChangeAspect="1"/>
          </p:cNvPicPr>
          <p:nvPr/>
        </p:nvPicPr>
        <p:blipFill>
          <a:blip r:embed="rId5"/>
          <a:stretch>
            <a:fillRect/>
          </a:stretch>
        </p:blipFill>
        <p:spPr>
          <a:xfrm>
            <a:off x="1819292" y="1679349"/>
            <a:ext cx="8401016" cy="2280102"/>
          </a:xfrm>
          <a:prstGeom prst="rect">
            <a:avLst/>
          </a:prstGeom>
        </p:spPr>
      </p:pic>
      <p:sp>
        <p:nvSpPr>
          <p:cNvPr id="2" name="Rectangle 1">
            <a:extLst>
              <a:ext uri="{FF2B5EF4-FFF2-40B4-BE49-F238E27FC236}">
                <a16:creationId xmlns:a16="http://schemas.microsoft.com/office/drawing/2014/main" id="{AD1BB304-7DD7-7CB6-9B98-1CCC58DD1E71}"/>
              </a:ext>
            </a:extLst>
          </p:cNvPr>
          <p:cNvSpPr/>
          <p:nvPr/>
        </p:nvSpPr>
        <p:spPr>
          <a:xfrm>
            <a:off x="5326380" y="148590"/>
            <a:ext cx="6035040" cy="5829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ngày</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tháng</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2026</a:t>
            </a:r>
          </a:p>
        </p:txBody>
      </p:sp>
    </p:spTree>
    <p:extLst>
      <p:ext uri="{BB962C8B-B14F-4D97-AF65-F5344CB8AC3E}">
        <p14:creationId xmlns:p14="http://schemas.microsoft.com/office/powerpoint/2010/main" val="3351717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1569660"/>
          </a:xfrm>
          <a:prstGeom prst="rect">
            <a:avLst/>
          </a:prstGeom>
          <a:noFill/>
        </p:spPr>
        <p:txBody>
          <a:bodyPr wrap="square" rtlCol="0">
            <a:spAutoFit/>
          </a:bodyPr>
          <a:lstStyle/>
          <a:p>
            <a:pPr lvl="0" algn="ctr">
              <a:defRPr/>
            </a:pPr>
            <a:r>
              <a:rPr lang="en-US" sz="4800" b="1" dirty="0">
                <a:solidFill>
                  <a:srgbClr val="FF0000"/>
                </a:solidFill>
                <a:latin typeface="Calibri" panose="020F0502020204030204" pitchFamily="34" charset="0"/>
                <a:cs typeface="Calibri" panose="020F0502020204030204" pitchFamily="34" charset="0"/>
              </a:rPr>
              <a:t>a) </a:t>
            </a:r>
            <a:r>
              <a:rPr lang="vi-VN" sz="4800" b="1" dirty="0">
                <a:solidFill>
                  <a:srgbClr val="FF0000"/>
                </a:solidFill>
                <a:latin typeface="Calibri" panose="020F0502020204030204" pitchFamily="34" charset="0"/>
                <a:cs typeface="Calibri" panose="020F0502020204030204" pitchFamily="34" charset="0"/>
              </a:rPr>
              <a:t>Thành tựu tiêu biểu của văn minh sông Hồng</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a:solidFill>
                  <a:srgbClr val="7030A0"/>
                </a:solidFill>
                <a:latin typeface="Cambria" panose="02040503050406030204" pitchFamily="18" charset="0"/>
                <a:ea typeface="Cambria" panose="02040503050406030204" pitchFamily="18" charset="0"/>
              </a:rPr>
              <a:t>2. </a:t>
            </a:r>
            <a:r>
              <a:rPr lang="vi-VN" sz="32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659E013-7A9D-97B3-C7AC-618420D94B7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a:extLst>
              <a:ext uri="{FF2B5EF4-FFF2-40B4-BE49-F238E27FC236}">
                <a16:creationId xmlns:a16="http://schemas.microsoft.com/office/drawing/2014/main" id="{3927E8E4-6302-5AB9-A1B1-3560D7E36850}"/>
              </a:ext>
            </a:extLst>
          </p:cNvPr>
          <p:cNvPicPr>
            <a:picLocks noChangeAspect="1"/>
          </p:cNvPicPr>
          <p:nvPr/>
        </p:nvPicPr>
        <p:blipFill>
          <a:blip r:embed="rId5"/>
          <a:stretch>
            <a:fillRect/>
          </a:stretch>
        </p:blipFill>
        <p:spPr>
          <a:xfrm>
            <a:off x="6392569" y="3429000"/>
            <a:ext cx="5160224" cy="3066795"/>
          </a:xfrm>
          <a:prstGeom prst="rect">
            <a:avLst/>
          </a:prstGeom>
        </p:spPr>
      </p:pic>
      <p:sp>
        <p:nvSpPr>
          <p:cNvPr id="4" name="Rectangle 3">
            <a:extLst>
              <a:ext uri="{FF2B5EF4-FFF2-40B4-BE49-F238E27FC236}">
                <a16:creationId xmlns:a16="http://schemas.microsoft.com/office/drawing/2014/main" id="{0B44C66C-1AD8-C819-4500-206B549F696A}"/>
              </a:ext>
            </a:extLst>
          </p:cNvPr>
          <p:cNvSpPr/>
          <p:nvPr/>
        </p:nvSpPr>
        <p:spPr>
          <a:xfrm>
            <a:off x="8430415" y="4401875"/>
            <a:ext cx="507107" cy="23597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err="1"/>
              <a:t>xã</a:t>
            </a:r>
            <a:endParaRPr lang="en-US" sz="1400" dirty="0"/>
          </a:p>
        </p:txBody>
      </p:sp>
    </p:spTree>
    <p:extLst>
      <p:ext uri="{BB962C8B-B14F-4D97-AF65-F5344CB8AC3E}">
        <p14:creationId xmlns:p14="http://schemas.microsoft.com/office/powerpoint/2010/main" val="2750628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96767" y="707065"/>
            <a:ext cx="5485736" cy="2640452"/>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a:t>
              </a: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803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584775"/>
          </a:xfrm>
          <a:custGeom>
            <a:avLst/>
            <a:gdLst>
              <a:gd name="csX0" fmla="*/ 0 w 7821132"/>
              <a:gd name="csY0" fmla="*/ 0 h 584775"/>
              <a:gd name="csX1" fmla="*/ 7821132 w 7821132"/>
              <a:gd name="csY1" fmla="*/ 0 h 584775"/>
              <a:gd name="csX2" fmla="*/ 7821132 w 7821132"/>
              <a:gd name="csY2" fmla="*/ 584775 h 584775"/>
              <a:gd name="csX3" fmla="*/ 0 w 7821132"/>
              <a:gd name="csY3" fmla="*/ 584775 h 584775"/>
              <a:gd name="csX4" fmla="*/ 0 w 7821132"/>
              <a:gd name="csY4" fmla="*/ 0 h 584775"/>
            </a:gdLst>
            <a:ahLst/>
            <a:cxnLst>
              <a:cxn ang="0">
                <a:pos x="csX0" y="csY0"/>
              </a:cxn>
              <a:cxn ang="0">
                <a:pos x="csX1" y="csY1"/>
              </a:cxn>
              <a:cxn ang="0">
                <a:pos x="csX2" y="csY2"/>
              </a:cxn>
              <a:cxn ang="0">
                <a:pos x="csX3" y="csY3"/>
              </a:cxn>
              <a:cxn ang="0">
                <a:pos x="csX4" y="cs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id="{EAB9A76A-AFB5-90A9-417F-F9CADEB291FF}"/>
              </a:ext>
            </a:extLst>
          </p:cNvPr>
          <p:cNvSpPr txBox="1"/>
          <p:nvPr/>
        </p:nvSpPr>
        <p:spPr>
          <a:xfrm>
            <a:off x="3514262" y="1727701"/>
            <a:ext cx="3173616" cy="646331"/>
          </a:xfrm>
          <a:custGeom>
            <a:avLst/>
            <a:gdLst>
              <a:gd name="csX0" fmla="*/ 0 w 3173616"/>
              <a:gd name="csY0" fmla="*/ 0 h 646331"/>
              <a:gd name="csX1" fmla="*/ 3173616 w 3173616"/>
              <a:gd name="csY1" fmla="*/ 0 h 646331"/>
              <a:gd name="csX2" fmla="*/ 3173616 w 3173616"/>
              <a:gd name="csY2" fmla="*/ 646331 h 646331"/>
              <a:gd name="csX3" fmla="*/ 0 w 3173616"/>
              <a:gd name="csY3" fmla="*/ 646331 h 646331"/>
              <a:gd name="csX4" fmla="*/ 0 w 3173616"/>
              <a:gd name="csY4" fmla="*/ 0 h 646331"/>
            </a:gdLst>
            <a:ahLst/>
            <a:cxnLst>
              <a:cxn ang="0">
                <a:pos x="csX0" y="csY0"/>
              </a:cxn>
              <a:cxn ang="0">
                <a:pos x="csX1" y="csY1"/>
              </a:cxn>
              <a:cxn ang="0">
                <a:pos x="csX2" y="csY2"/>
              </a:cxn>
              <a:cxn ang="0">
                <a:pos x="csX3" y="csY3"/>
              </a:cxn>
              <a:cxn ang="0">
                <a:pos x="csX4" y="cs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id="{5F5113FC-5984-169E-96E4-4218CABC5D06}"/>
              </a:ext>
            </a:extLst>
          </p:cNvPr>
          <p:cNvSpPr txBox="1"/>
          <p:nvPr/>
        </p:nvSpPr>
        <p:spPr>
          <a:xfrm>
            <a:off x="2556243" y="2693644"/>
            <a:ext cx="7821132" cy="584775"/>
          </a:xfrm>
          <a:custGeom>
            <a:avLst/>
            <a:gdLst>
              <a:gd name="csX0" fmla="*/ 0 w 7821132"/>
              <a:gd name="csY0" fmla="*/ 0 h 584775"/>
              <a:gd name="csX1" fmla="*/ 7821132 w 7821132"/>
              <a:gd name="csY1" fmla="*/ 0 h 584775"/>
              <a:gd name="csX2" fmla="*/ 7821132 w 7821132"/>
              <a:gd name="csY2" fmla="*/ 584775 h 584775"/>
              <a:gd name="csX3" fmla="*/ 0 w 7821132"/>
              <a:gd name="csY3" fmla="*/ 584775 h 584775"/>
              <a:gd name="csX4" fmla="*/ 0 w 7821132"/>
              <a:gd name="csY4" fmla="*/ 0 h 584775"/>
            </a:gdLst>
            <a:ahLst/>
            <a:cxnLst>
              <a:cxn ang="0">
                <a:pos x="csX0" y="csY0"/>
              </a:cxn>
              <a:cxn ang="0">
                <a:pos x="csX1" y="csY1"/>
              </a:cxn>
              <a:cxn ang="0">
                <a:pos x="csX2" y="csY2"/>
              </a:cxn>
              <a:cxn ang="0">
                <a:pos x="csX3" y="csY3"/>
              </a:cxn>
              <a:cxn ang="0">
                <a:pos x="csX4" y="cs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id="{555D9B7A-8EE7-25F6-6927-183FF80C16EC}"/>
              </a:ext>
            </a:extLst>
          </p:cNvPr>
          <p:cNvSpPr txBox="1"/>
          <p:nvPr/>
        </p:nvSpPr>
        <p:spPr>
          <a:xfrm>
            <a:off x="4120318" y="3662826"/>
            <a:ext cx="3949794" cy="646331"/>
          </a:xfrm>
          <a:custGeom>
            <a:avLst/>
            <a:gdLst>
              <a:gd name="csX0" fmla="*/ 0 w 3949794"/>
              <a:gd name="csY0" fmla="*/ 0 h 646331"/>
              <a:gd name="csX1" fmla="*/ 3949794 w 3949794"/>
              <a:gd name="csY1" fmla="*/ 0 h 646331"/>
              <a:gd name="csX2" fmla="*/ 3949794 w 3949794"/>
              <a:gd name="csY2" fmla="*/ 646331 h 646331"/>
              <a:gd name="csX3" fmla="*/ 0 w 3949794"/>
              <a:gd name="csY3" fmla="*/ 646331 h 646331"/>
              <a:gd name="csX4" fmla="*/ 0 w 3949794"/>
              <a:gd name="csY4" fmla="*/ 0 h 646331"/>
            </a:gdLst>
            <a:ahLst/>
            <a:cxnLst>
              <a:cxn ang="0">
                <a:pos x="csX0" y="csY0"/>
              </a:cxn>
              <a:cxn ang="0">
                <a:pos x="csX1" y="csY1"/>
              </a:cxn>
              <a:cxn ang="0">
                <a:pos x="csX2" y="csY2"/>
              </a:cxn>
              <a:cxn ang="0">
                <a:pos x="csX3" y="csY3"/>
              </a:cxn>
              <a:cxn ang="0">
                <a:pos x="csX4" y="cs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id="{40F2B526-CF30-F3C2-9C6A-89241D6AA959}"/>
              </a:ext>
            </a:extLst>
          </p:cNvPr>
          <p:cNvSpPr txBox="1"/>
          <p:nvPr/>
        </p:nvSpPr>
        <p:spPr>
          <a:xfrm>
            <a:off x="1003891" y="4720386"/>
            <a:ext cx="5641459" cy="584775"/>
          </a:xfrm>
          <a:custGeom>
            <a:avLst/>
            <a:gdLst>
              <a:gd name="csX0" fmla="*/ 0 w 5641459"/>
              <a:gd name="csY0" fmla="*/ 0 h 584775"/>
              <a:gd name="csX1" fmla="*/ 5641459 w 5641459"/>
              <a:gd name="csY1" fmla="*/ 0 h 584775"/>
              <a:gd name="csX2" fmla="*/ 5641459 w 5641459"/>
              <a:gd name="csY2" fmla="*/ 584775 h 584775"/>
              <a:gd name="csX3" fmla="*/ 0 w 5641459"/>
              <a:gd name="csY3" fmla="*/ 584775 h 584775"/>
              <a:gd name="csX4" fmla="*/ 0 w 5641459"/>
              <a:gd name="csY4" fmla="*/ 0 h 584775"/>
            </a:gdLst>
            <a:ahLst/>
            <a:cxnLst>
              <a:cxn ang="0">
                <a:pos x="csX0" y="csY0"/>
              </a:cxn>
              <a:cxn ang="0">
                <a:pos x="csX1" y="csY1"/>
              </a:cxn>
              <a:cxn ang="0">
                <a:pos x="csX2" y="csY2"/>
              </a:cxn>
              <a:cxn ang="0">
                <a:pos x="csX3" y="csY3"/>
              </a:cxn>
              <a:cxn ang="0">
                <a:pos x="csX4" y="cs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id="{D7B5F1FD-D41A-64FF-DC80-356E8670604C}"/>
              </a:ext>
            </a:extLst>
          </p:cNvPr>
          <p:cNvSpPr txBox="1"/>
          <p:nvPr/>
        </p:nvSpPr>
        <p:spPr>
          <a:xfrm>
            <a:off x="2493537" y="5753364"/>
            <a:ext cx="9283794" cy="646331"/>
          </a:xfrm>
          <a:custGeom>
            <a:avLst/>
            <a:gdLst>
              <a:gd name="csX0" fmla="*/ 0 w 9283794"/>
              <a:gd name="csY0" fmla="*/ 0 h 646331"/>
              <a:gd name="csX1" fmla="*/ 9283794 w 9283794"/>
              <a:gd name="csY1" fmla="*/ 0 h 646331"/>
              <a:gd name="csX2" fmla="*/ 9283794 w 9283794"/>
              <a:gd name="csY2" fmla="*/ 646331 h 646331"/>
              <a:gd name="csX3" fmla="*/ 0 w 9283794"/>
              <a:gd name="csY3" fmla="*/ 646331 h 646331"/>
              <a:gd name="csX4" fmla="*/ 0 w 9283794"/>
              <a:gd name="csY4" fmla="*/ 0 h 646331"/>
            </a:gdLst>
            <a:ahLst/>
            <a:cxnLst>
              <a:cxn ang="0">
                <a:pos x="csX0" y="csY0"/>
              </a:cxn>
              <a:cxn ang="0">
                <a:pos x="csX1" y="csY1"/>
              </a:cxn>
              <a:cxn ang="0">
                <a:pos x="csX2" y="csY2"/>
              </a:cxn>
              <a:cxn ang="0">
                <a:pos x="csX3" y="csY3"/>
              </a:cxn>
              <a:cxn ang="0">
                <a:pos x="csX4" y="cs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800" b="1" dirty="0" err="1">
                <a:solidFill>
                  <a:prstClr val="black"/>
                </a:solidFill>
                <a:latin typeface="+mn-lt"/>
                <a:cs typeface="Times New Roman" pitchFamily="18" charset="0"/>
              </a:rPr>
              <a:t>Chọn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giới</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thiệu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một</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thành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tựu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của</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văn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minh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sông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Hồng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em</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thích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nhất</a:t>
            </a:r>
            <a:r>
              <a:rPr lang="en-US" sz="4800" b="1" dirty="0">
                <a:solidFill>
                  <a:prstClr val="black"/>
                </a:solidFill>
                <a:latin typeface="+mn-lt"/>
                <a:cs typeface="Times New Roman" pitchFamily="18" charset="0"/>
              </a:rPr>
              <a:t>.</a:t>
            </a:r>
            <a:endParaRPr kumimoji="0" lang="en-US" sz="4800" b="1" i="0" u="none" strike="noStrike" kern="1200" cap="none" spc="0" normalizeH="0" baseline="0" noProof="0" dirty="0">
              <a:ln>
                <a:noFill/>
              </a:ln>
              <a:solidFill>
                <a:prstClr val="black"/>
              </a:solidFill>
              <a:effectLst/>
              <a:uLnTx/>
              <a:uFillTx/>
              <a:latin typeface="+mn-lt"/>
              <a:cs typeface="Times New Roman" panose="02020603050405020304" pitchFamily="18" charset="0"/>
            </a:endParaRPr>
          </a:p>
        </p:txBody>
      </p:sp>
    </p:spTree>
    <p:extLst>
      <p:ext uri="{BB962C8B-B14F-4D97-AF65-F5344CB8AC3E}">
        <p14:creationId xmlns:p14="http://schemas.microsoft.com/office/powerpoint/2010/main" val="256504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461366"/>
            <a:ext cx="7010400" cy="1938992"/>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3155423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3"/>
          <a:stretch>
            <a:fillRect/>
          </a:stretch>
        </p:blipFill>
        <p:spPr>
          <a:xfrm>
            <a:off x="2281681" y="2018525"/>
            <a:ext cx="7425845" cy="4498008"/>
          </a:xfrm>
          <a:prstGeom prst="rect">
            <a:avLst/>
          </a:prstGeom>
        </p:spPr>
      </p:pic>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sX0" fmla="*/ 0 w 4401879"/>
              <a:gd name="csY0" fmla="*/ 0 h 646331"/>
              <a:gd name="csX1" fmla="*/ 4401879 w 4401879"/>
              <a:gd name="csY1" fmla="*/ 0 h 646331"/>
              <a:gd name="csX2" fmla="*/ 4401879 w 4401879"/>
              <a:gd name="csY2" fmla="*/ 646331 h 646331"/>
              <a:gd name="csX3" fmla="*/ 0 w 4401879"/>
              <a:gd name="csY3" fmla="*/ 646331 h 646331"/>
              <a:gd name="csX4" fmla="*/ 0 w 4401879"/>
              <a:gd name="csY4" fmla="*/ 0 h 646331"/>
            </a:gdLst>
            <a:ahLst/>
            <a:cxnLst>
              <a:cxn ang="0">
                <a:pos x="csX0" y="csY0"/>
              </a:cxn>
              <a:cxn ang="0">
                <a:pos x="csX1" y="csY1"/>
              </a:cxn>
              <a:cxn ang="0">
                <a:pos x="csX2" y="csY2"/>
              </a:cxn>
              <a:cxn ang="0">
                <a:pos x="csX3" y="csY3"/>
              </a:cxn>
              <a:cxn ang="0">
                <a:pos x="csX4" y="cs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01214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4"/>
          <a:stretch>
            <a:fillRect/>
          </a:stretch>
        </p:blipFill>
        <p:spPr>
          <a:xfrm>
            <a:off x="729327" y="2071687"/>
            <a:ext cx="4777293" cy="2893718"/>
          </a:xfrm>
          <a:prstGeom prst="rect">
            <a:avLst/>
          </a:prstGeom>
        </p:spPr>
      </p:pic>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sX0" fmla="*/ 0 w 5869172"/>
              <a:gd name="csY0" fmla="*/ 0 h 4524315"/>
              <a:gd name="csX1" fmla="*/ 5869172 w 5869172"/>
              <a:gd name="csY1" fmla="*/ 0 h 4524315"/>
              <a:gd name="csX2" fmla="*/ 5869172 w 5869172"/>
              <a:gd name="csY2" fmla="*/ 4524315 h 4524315"/>
              <a:gd name="csX3" fmla="*/ 0 w 5869172"/>
              <a:gd name="csY3" fmla="*/ 4524315 h 4524315"/>
              <a:gd name="csX4" fmla="*/ 0 w 5869172"/>
              <a:gd name="csY4" fmla="*/ 0 h 4524315"/>
            </a:gdLst>
            <a:ahLst/>
            <a:cxnLst>
              <a:cxn ang="0">
                <a:pos x="csX0" y="csY0"/>
              </a:cxn>
              <a:cxn ang="0">
                <a:pos x="csX1" y="csY1"/>
              </a:cxn>
              <a:cxn ang="0">
                <a:pos x="csX2" y="csY2"/>
              </a:cxn>
              <a:cxn ang="0">
                <a:pos x="csX3" y="csY3"/>
              </a:cxn>
              <a:cxn ang="0">
                <a:pos x="csX4" y="cs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5"/>
          <a:stretch>
            <a:fillRect/>
          </a:stretch>
        </p:blipFill>
        <p:spPr>
          <a:xfrm>
            <a:off x="2700511" y="365851"/>
            <a:ext cx="7010400" cy="943704"/>
          </a:xfrm>
          <a:prstGeom prst="rect">
            <a:avLst/>
          </a:prstGeom>
        </p:spPr>
      </p:pic>
    </p:spTree>
    <p:extLst>
      <p:ext uri="{BB962C8B-B14F-4D97-AF65-F5344CB8AC3E}">
        <p14:creationId xmlns:p14="http://schemas.microsoft.com/office/powerpoint/2010/main" val="1509432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228600"/>
            <a:ext cx="10497245" cy="572743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1" y="4122534"/>
            <a:ext cx="4781550" cy="2735466"/>
          </a:xfrm>
          <a:prstGeom prst="rect">
            <a:avLst/>
          </a:prstGeom>
        </p:spPr>
      </p:pic>
      <p:sp>
        <p:nvSpPr>
          <p:cNvPr id="9" name="TextBox 8">
            <a:extLst>
              <a:ext uri="{FF2B5EF4-FFF2-40B4-BE49-F238E27FC236}">
                <a16:creationId xmlns:a16="http://schemas.microsoft.com/office/drawing/2014/main" id="{6E062201-D45C-4EB7-9090-4230BC5DE162}"/>
              </a:ext>
            </a:extLst>
          </p:cNvPr>
          <p:cNvSpPr txBox="1"/>
          <p:nvPr/>
        </p:nvSpPr>
        <p:spPr>
          <a:xfrm>
            <a:off x="1181100" y="1516097"/>
            <a:ext cx="10125075" cy="2954655"/>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Xác định được hệ thống sông Hồng trên bản đồ hoặc lược đồ.</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Kể được một số tên gọi khác của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Sưu tầm, sử dụng tư liệu lịch sử (tranh, ảnh, đoạn trích tư liệu,… ), trình bày được một số thành tựu tiêu biểu của văn minh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Mô tả được một số nét cơ bản về đời sống vật chất và tinh thần của người Việt cổ thông qua quan sát một số hình ảnh về cuộc sống của người Việt cổ trong hoa văn trên trống đồng Đông Sơn, kết hợp với một số truyền thuyết (ví dụ: Sơn Tinh, Thủy Tinh, sự tích Bánh chưng, bánh giầy, …)</a:t>
            </a:r>
          </a:p>
        </p:txBody>
      </p:sp>
      <p:pic>
        <p:nvPicPr>
          <p:cNvPr id="3" name="Picture 2">
            <a:extLst>
              <a:ext uri="{FF2B5EF4-FFF2-40B4-BE49-F238E27FC236}">
                <a16:creationId xmlns:a16="http://schemas.microsoft.com/office/drawing/2014/main" id="{96586B4D-F54C-30A8-FFD6-1DAAFC98A3B2}"/>
              </a:ext>
            </a:extLst>
          </p:cNvPr>
          <p:cNvPicPr>
            <a:picLocks noChangeAspect="1"/>
          </p:cNvPicPr>
          <p:nvPr/>
        </p:nvPicPr>
        <p:blipFill>
          <a:blip r:embed="rId7"/>
          <a:stretch>
            <a:fillRect/>
          </a:stretch>
        </p:blipFill>
        <p:spPr>
          <a:xfrm>
            <a:off x="2591630" y="0"/>
            <a:ext cx="7218290" cy="1609483"/>
          </a:xfrm>
          <a:prstGeom prst="rect">
            <a:avLst/>
          </a:prstGeom>
        </p:spPr>
      </p:pic>
    </p:spTree>
    <p:extLst>
      <p:ext uri="{BB962C8B-B14F-4D97-AF65-F5344CB8AC3E}">
        <p14:creationId xmlns:p14="http://schemas.microsoft.com/office/powerpoint/2010/main" val="93120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486940" y="382772"/>
            <a:ext cx="5995563" cy="2964745"/>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id="{98EAC014-3741-929A-D430-9D74C6DB6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id="{A19055B8-3C8E-8C70-8B77-4D5142A2B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giầy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sX0" fmla="*/ 0 w 4401879"/>
              <a:gd name="csY0" fmla="*/ 0 h 646331"/>
              <a:gd name="csX1" fmla="*/ 4401879 w 4401879"/>
              <a:gd name="csY1" fmla="*/ 0 h 646331"/>
              <a:gd name="csX2" fmla="*/ 4401879 w 4401879"/>
              <a:gd name="csY2" fmla="*/ 646331 h 646331"/>
              <a:gd name="csX3" fmla="*/ 0 w 4401879"/>
              <a:gd name="csY3" fmla="*/ 646331 h 646331"/>
              <a:gd name="csX4" fmla="*/ 0 w 4401879"/>
              <a:gd name="csY4" fmla="*/ 0 h 646331"/>
            </a:gdLst>
            <a:ahLst/>
            <a:cxnLst>
              <a:cxn ang="0">
                <a:pos x="csX0" y="csY0"/>
              </a:cxn>
              <a:cxn ang="0">
                <a:pos x="csX1" y="csY1"/>
              </a:cxn>
              <a:cxn ang="0">
                <a:pos x="csX2" y="csY2"/>
              </a:cxn>
              <a:cxn ang="0">
                <a:pos x="csX3" y="csY3"/>
              </a:cxn>
              <a:cxn ang="0">
                <a:pos x="csX4" y="cs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id="{33E409C8-B10F-59F0-A991-36C3B9ABF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288680"/>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id="{CC2313D3-AA60-349B-CA04-4ABDB545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1754326"/>
          </a:xfrm>
          <a:custGeom>
            <a:avLst/>
            <a:gdLst>
              <a:gd name="csX0" fmla="*/ 0 w 7821132"/>
              <a:gd name="csY0" fmla="*/ 0 h 1754326"/>
              <a:gd name="csX1" fmla="*/ 7821132 w 7821132"/>
              <a:gd name="csY1" fmla="*/ 0 h 1754326"/>
              <a:gd name="csX2" fmla="*/ 7821132 w 7821132"/>
              <a:gd name="csY2" fmla="*/ 1754326 h 1754326"/>
              <a:gd name="csX3" fmla="*/ 0 w 7821132"/>
              <a:gd name="csY3" fmla="*/ 1754326 h 1754326"/>
              <a:gd name="csX4" fmla="*/ 0 w 7821132"/>
              <a:gd name="csY4" fmla="*/ 0 h 1754326"/>
            </a:gdLst>
            <a:ahLst/>
            <a:cxnLst>
              <a:cxn ang="0">
                <a:pos x="csX0" y="csY0"/>
              </a:cxn>
              <a:cxn ang="0">
                <a:pos x="csX1" y="csY1"/>
              </a:cxn>
              <a:cxn ang="0">
                <a:pos x="csX2" y="csY2"/>
              </a:cxn>
              <a:cxn ang="0">
                <a:pos x="csX3" y="csY3"/>
              </a:cxn>
              <a:cxn ang="0">
                <a:pos x="csX4" y="cs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B9A76A-AFB5-90A9-417F-F9CADEB291FF}"/>
              </a:ext>
            </a:extLst>
          </p:cNvPr>
          <p:cNvSpPr txBox="1"/>
          <p:nvPr/>
        </p:nvSpPr>
        <p:spPr>
          <a:xfrm>
            <a:off x="3046429" y="2939812"/>
            <a:ext cx="8489896" cy="1754326"/>
          </a:xfrm>
          <a:custGeom>
            <a:avLst/>
            <a:gdLst>
              <a:gd name="csX0" fmla="*/ 0 w 8489896"/>
              <a:gd name="csY0" fmla="*/ 0 h 1754326"/>
              <a:gd name="csX1" fmla="*/ 8489896 w 8489896"/>
              <a:gd name="csY1" fmla="*/ 0 h 1754326"/>
              <a:gd name="csX2" fmla="*/ 8489896 w 8489896"/>
              <a:gd name="csY2" fmla="*/ 1754326 h 1754326"/>
              <a:gd name="csX3" fmla="*/ 0 w 8489896"/>
              <a:gd name="csY3" fmla="*/ 1754326 h 1754326"/>
              <a:gd name="csX4" fmla="*/ 0 w 8489896"/>
              <a:gd name="csY4" fmla="*/ 0 h 1754326"/>
            </a:gdLst>
            <a:ahLst/>
            <a:cxnLst>
              <a:cxn ang="0">
                <a:pos x="csX0" y="csY0"/>
              </a:cxn>
              <a:cxn ang="0">
                <a:pos x="csX1" y="csY1"/>
              </a:cxn>
              <a:cxn ang="0">
                <a:pos x="csX2" y="csY2"/>
              </a:cxn>
              <a:cxn ang="0">
                <a:pos x="csX3" y="csY3"/>
              </a:cxn>
              <a:cxn ang="0">
                <a:pos x="csX4" y="cs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18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id="{5BCE87B7-B2D4-34E6-CA38-25344F3AF0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866775" y="562836"/>
            <a:ext cx="10839450" cy="1477328"/>
          </a:xfrm>
          <a:prstGeom prst="rect">
            <a:avLst/>
          </a:prstGeom>
          <a:noFill/>
        </p:spPr>
        <p:txBody>
          <a:bodyPr wrap="square" lIns="0" tIns="0" rIns="0" bIns="0"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Xác định vị trí sông Hồng trên bản đồ.</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B7298CB-274C-FC27-F705-A5A5A2704C30}"/>
              </a:ext>
            </a:extLst>
          </p:cNvPr>
          <p:cNvPicPr>
            <a:picLocks noChangeAspect="1"/>
          </p:cNvPicPr>
          <p:nvPr/>
        </p:nvPicPr>
        <p:blipFill>
          <a:blip r:embed="rId4"/>
          <a:stretch>
            <a:fillRect/>
          </a:stretch>
        </p:blipFill>
        <p:spPr>
          <a:xfrm>
            <a:off x="7810500" y="1219018"/>
            <a:ext cx="3914775" cy="5227959"/>
          </a:xfrm>
          <a:prstGeom prst="rect">
            <a:avLst/>
          </a:prstGeom>
        </p:spPr>
      </p:pic>
    </p:spTree>
    <p:extLst>
      <p:ext uri="{BB962C8B-B14F-4D97-AF65-F5344CB8AC3E}">
        <p14:creationId xmlns:p14="http://schemas.microsoft.com/office/powerpoint/2010/main" val="3957801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F4D2C6-09A4-7D45-C085-06A45E4A31BA}"/>
              </a:ext>
            </a:extLst>
          </p:cNvPr>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a:extLst>
              <a:ext uri="{FF2B5EF4-FFF2-40B4-BE49-F238E27FC236}">
                <a16:creationId xmlns:a16="http://schemas.microsoft.com/office/drawing/2014/main" id="{F2C36C83-E79E-DC05-7E11-844E11FDD428}"/>
              </a:ext>
            </a:extLst>
          </p:cNvPr>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21669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109</TotalTime>
  <Words>849</Words>
  <Application>Microsoft Office PowerPoint</Application>
  <PresentationFormat>Widescreen</PresentationFormat>
  <Paragraphs>54</Paragraphs>
  <Slides>31</Slides>
  <Notes>10</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等线</vt:lpstr>
      <vt:lpstr>微软雅黑</vt:lpstr>
      <vt:lpstr>Arial</vt:lpstr>
      <vt:lpstr>Calibri</vt:lpstr>
      <vt:lpstr>Cambria</vt:lpstr>
      <vt:lpstr>Lato</vt:lpstr>
      <vt:lpstr>Patrick Hand</vt:lpstr>
      <vt:lpstr>Roboto Condensed Light</vt:lpstr>
      <vt:lpstr>Times New Roman</vt:lpstr>
      <vt:lpstr>Wingdings</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hniktla210194@outlook.com</cp:lastModifiedBy>
  <cp:revision>59</cp:revision>
  <dcterms:created xsi:type="dcterms:W3CDTF">2023-09-26T05:35:06Z</dcterms:created>
  <dcterms:modified xsi:type="dcterms:W3CDTF">2026-05-17T06:57:21Z</dcterms:modified>
  <cp:category>9Slide.vn</cp:category>
</cp:coreProperties>
</file>