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20" r:id="rId1"/>
  </p:sldMasterIdLst>
  <p:notesMasterIdLst>
    <p:notesMasterId r:id="rId21"/>
  </p:notesMasterIdLst>
  <p:sldIdLst>
    <p:sldId id="679" r:id="rId2"/>
    <p:sldId id="646" r:id="rId3"/>
    <p:sldId id="694" r:id="rId4"/>
    <p:sldId id="654" r:id="rId5"/>
    <p:sldId id="699" r:id="rId6"/>
    <p:sldId id="674" r:id="rId7"/>
    <p:sldId id="696" r:id="rId8"/>
    <p:sldId id="669" r:id="rId9"/>
    <p:sldId id="681" r:id="rId10"/>
    <p:sldId id="682" r:id="rId11"/>
    <p:sldId id="697" r:id="rId12"/>
    <p:sldId id="685" r:id="rId13"/>
    <p:sldId id="698" r:id="rId14"/>
    <p:sldId id="689" r:id="rId15"/>
    <p:sldId id="688" r:id="rId16"/>
    <p:sldId id="690" r:id="rId17"/>
    <p:sldId id="691" r:id="rId18"/>
    <p:sldId id="692" r:id="rId19"/>
    <p:sldId id="661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60A"/>
    <a:srgbClr val="CC9634"/>
    <a:srgbClr val="FFFFCC"/>
    <a:srgbClr val="EFF1DB"/>
    <a:srgbClr val="94691C"/>
    <a:srgbClr val="A94507"/>
    <a:srgbClr val="CC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1344" autoAdjust="0"/>
  </p:normalViewPr>
  <p:slideViewPr>
    <p:cSldViewPr snapToGrid="0" snapToObjects="1">
      <p:cViewPr varScale="1">
        <p:scale>
          <a:sx n="68" d="100"/>
          <a:sy n="68" d="100"/>
        </p:scale>
        <p:origin x="108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477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59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76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3391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626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937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69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696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838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646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03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04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90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290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71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929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204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14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1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8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9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867-F2F1-4A20-897E-2B5F67DBA24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17/5/2026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NHÀ XUẤT BẢN GIÁO DỤC VIỆT NAM - CÔNG TY CỔ PHẦN PHÁT HÀNH SÁCH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A1864A-8170-40DB-A142-895BB525149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6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144326-2CED-DAD7-89BC-B0EDAA1D7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844" y="5519971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5580" y="732799"/>
            <a:ext cx="499002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BEBFB-E986-64CF-5293-43191199A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73" t="13551" r="9235" b="6048"/>
          <a:stretch/>
        </p:blipFill>
        <p:spPr>
          <a:xfrm>
            <a:off x="1175356" y="629125"/>
            <a:ext cx="1256145" cy="127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482DB-96B6-5D6A-7CB7-E5B92D5DA874}"/>
              </a:ext>
            </a:extLst>
          </p:cNvPr>
          <p:cNvSpPr txBox="1"/>
          <p:nvPr/>
        </p:nvSpPr>
        <p:spPr>
          <a:xfrm>
            <a:off x="3275540" y="1833395"/>
            <a:ext cx="89164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CUỘC SỐNG QUANH EM</a:t>
            </a:r>
            <a:endParaRPr lang="en-US" sz="3200" b="1" dirty="0">
              <a:solidFill>
                <a:srgbClr val="4472C4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1365A3-7D67-22CB-476A-8B988128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3"/>
          <a:stretch/>
        </p:blipFill>
        <p:spPr bwMode="auto">
          <a:xfrm flipH="1">
            <a:off x="-29736" y="4125912"/>
            <a:ext cx="12192000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F50EFF-3EB4-3F3A-8126-7CF295C36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4682">
            <a:off x="1238948" y="2086387"/>
            <a:ext cx="2158121" cy="2945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344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A9DD84-144B-3098-2AA5-CB6F96DAA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59694" y="376217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về mùa thu hoạch mà em ấn tượng.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15047-0082-3CC0-BB18-C49136E10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894" y="249709"/>
            <a:ext cx="598800" cy="64436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74" y="917503"/>
            <a:ext cx="10787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tham khảo tranh vẽ của các bạn để có thêm ý tưởng vẽ tranh cho mình.</a:t>
            </a:r>
            <a:endParaRPr lang="en-US" sz="2400" b="1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8A20C-AECF-E801-3A35-048A60248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276" y="1491942"/>
            <a:ext cx="3236714" cy="227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C17A91-D70B-7D3D-D08C-E97B3E63F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73" y="1491942"/>
            <a:ext cx="3364051" cy="220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Học sinh tiểu học Hà Nội đua tài vẽ tranh về nông nghiệp">
            <a:extLst>
              <a:ext uri="{FF2B5EF4-FFF2-40B4-BE49-F238E27FC236}">
                <a16:creationId xmlns:a16="http://schemas.microsoft.com/office/drawing/2014/main" id="{F9AA896D-4B93-2865-61A4-CEA49C11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15" y="4132714"/>
            <a:ext cx="3381236" cy="234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B358CA-3689-8B06-6D9A-8420E6BB8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673" y="4115383"/>
            <a:ext cx="3364052" cy="235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2AE53D3A-D380-C374-F409-898A146BA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135" y="5800742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EEFEA2-5566-24A4-1449-F19366E53F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38" r="10998" b="8046"/>
          <a:stretch/>
        </p:blipFill>
        <p:spPr>
          <a:xfrm>
            <a:off x="8150837" y="1632284"/>
            <a:ext cx="3589838" cy="4837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26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EA8525-ABF8-276E-64E4-224863C88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0871AC-EF70-B1F7-60B4-860DC7CC0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577">
            <a:off x="2511196" y="1095652"/>
            <a:ext cx="7253352" cy="2815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632FC2-91CD-01EF-3FA2-1A5A8F38E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478" y="1291586"/>
            <a:ext cx="7171043" cy="2739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>
                <a:latin typeface="Times New Roman" panose="02020603050405020304" pitchFamily="18" charset="0"/>
              </a:rPr>
              <a:t>  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dung về các công việc trong mùa thu hoạch</a:t>
            </a:r>
            <a:r>
              <a:rPr lang="vi-VN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Lựa chọn các nhân vật, hình ảnh liên quan đến mùa thu hoạch để vẽ.</a:t>
            </a:r>
          </a:p>
        </p:txBody>
      </p:sp>
    </p:spTree>
    <p:extLst>
      <p:ext uri="{BB962C8B-B14F-4D97-AF65-F5344CB8AC3E}">
        <p14:creationId xmlns:p14="http://schemas.microsoft.com/office/powerpoint/2010/main" val="28722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0826B1-E83E-24B4-AF06-25ED86CAE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C38CB-C592-80C7-9700-43FA4D796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61" t="47231" r="23004" b="25254"/>
          <a:stretch/>
        </p:blipFill>
        <p:spPr>
          <a:xfrm rot="21417423">
            <a:off x="3096792" y="1787007"/>
            <a:ext cx="5988435" cy="35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97054-EF55-D331-A83F-54C099F8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236" y="2195402"/>
            <a:ext cx="5201545" cy="2739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</a:p>
          <a:p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</a:p>
          <a:p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NHẬN XÉT TIẾT HỌC</a:t>
            </a:r>
          </a:p>
          <a:p>
            <a:r>
              <a:rPr lang="en-US" sz="2400" b="1" dirty="0">
                <a:latin typeface="+mj-lt"/>
              </a:rPr>
              <a:t> </a:t>
            </a: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52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9D96DF0B-39B0-E694-9170-0FF5E983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226" y="5791353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arvest Powerpoint Background Images, HD Pictures and Wallpaper For Free  Download | Pngtree">
            <a:extLst>
              <a:ext uri="{FF2B5EF4-FFF2-40B4-BE49-F238E27FC236}">
                <a16:creationId xmlns:a16="http://schemas.microsoft.com/office/drawing/2014/main" id="{10BA3C94-D6AB-A259-377B-1C0D5F0D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8" y="29002"/>
            <a:ext cx="12225058" cy="558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7F3767-D7F5-C1E3-6731-2BE3C24E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880" y="958257"/>
            <a:ext cx="50776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1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082" y="1779029"/>
            <a:ext cx="64784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</a:p>
          <a:p>
            <a:pPr algn="ctr">
              <a:defRPr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 HOẠCH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i="1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55D9E4A3-14D9-7ED3-3074-146C369566C7}"/>
              </a:ext>
            </a:extLst>
          </p:cNvPr>
          <p:cNvSpPr/>
          <p:nvPr/>
        </p:nvSpPr>
        <p:spPr>
          <a:xfrm>
            <a:off x="-425928" y="3539145"/>
            <a:ext cx="3642057" cy="3109298"/>
          </a:xfrm>
          <a:custGeom>
            <a:avLst/>
            <a:gdLst>
              <a:gd name="connsiteX0" fmla="*/ 0 w 16230600"/>
              <a:gd name="connsiteY0" fmla="*/ 0 h 5660422"/>
              <a:gd name="connsiteX1" fmla="*/ 16230600 w 16230600"/>
              <a:gd name="connsiteY1" fmla="*/ 0 h 5660422"/>
              <a:gd name="connsiteX2" fmla="*/ 16230600 w 16230600"/>
              <a:gd name="connsiteY2" fmla="*/ 5660422 h 5660422"/>
              <a:gd name="connsiteX3" fmla="*/ 3131825 w 16230600"/>
              <a:gd name="connsiteY3" fmla="*/ 5660422 h 5660422"/>
              <a:gd name="connsiteX4" fmla="*/ 0 w 16230600"/>
              <a:gd name="connsiteY4" fmla="*/ 0 h 5660422"/>
              <a:gd name="connsiteX0" fmla="*/ 626363 w 13098775"/>
              <a:gd name="connsiteY0" fmla="*/ 0 h 5780989"/>
              <a:gd name="connsiteX1" fmla="*/ 13098775 w 13098775"/>
              <a:gd name="connsiteY1" fmla="*/ 120567 h 5780989"/>
              <a:gd name="connsiteX2" fmla="*/ 13098775 w 13098775"/>
              <a:gd name="connsiteY2" fmla="*/ 5780989 h 5780989"/>
              <a:gd name="connsiteX3" fmla="*/ 0 w 13098775"/>
              <a:gd name="connsiteY3" fmla="*/ 5780989 h 5780989"/>
              <a:gd name="connsiteX4" fmla="*/ 626363 w 13098775"/>
              <a:gd name="connsiteY4" fmla="*/ 0 h 5780989"/>
              <a:gd name="connsiteX0" fmla="*/ 0 w 13516354"/>
              <a:gd name="connsiteY0" fmla="*/ 0 h 5849886"/>
              <a:gd name="connsiteX1" fmla="*/ 13516354 w 13516354"/>
              <a:gd name="connsiteY1" fmla="*/ 189464 h 5849886"/>
              <a:gd name="connsiteX2" fmla="*/ 13516354 w 13516354"/>
              <a:gd name="connsiteY2" fmla="*/ 5849886 h 5849886"/>
              <a:gd name="connsiteX3" fmla="*/ 417579 w 13516354"/>
              <a:gd name="connsiteY3" fmla="*/ 5849886 h 5849886"/>
              <a:gd name="connsiteX4" fmla="*/ 0 w 13516354"/>
              <a:gd name="connsiteY4" fmla="*/ 0 h 5849886"/>
              <a:gd name="connsiteX0" fmla="*/ 0 w 14873477"/>
              <a:gd name="connsiteY0" fmla="*/ 0 h 5798212"/>
              <a:gd name="connsiteX1" fmla="*/ 14873477 w 14873477"/>
              <a:gd name="connsiteY1" fmla="*/ 137790 h 5798212"/>
              <a:gd name="connsiteX2" fmla="*/ 14873477 w 14873477"/>
              <a:gd name="connsiteY2" fmla="*/ 5798212 h 5798212"/>
              <a:gd name="connsiteX3" fmla="*/ 1774702 w 14873477"/>
              <a:gd name="connsiteY3" fmla="*/ 5798212 h 5798212"/>
              <a:gd name="connsiteX4" fmla="*/ 0 w 14873477"/>
              <a:gd name="connsiteY4" fmla="*/ 0 h 57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3477" h="5798212">
                <a:moveTo>
                  <a:pt x="0" y="0"/>
                </a:moveTo>
                <a:lnTo>
                  <a:pt x="14873477" y="137790"/>
                </a:lnTo>
                <a:lnTo>
                  <a:pt x="14873477" y="5798212"/>
                </a:lnTo>
                <a:lnTo>
                  <a:pt x="1774702" y="5798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D6247C2-0080-97F3-19C0-29EAFE79DDA4}"/>
              </a:ext>
            </a:extLst>
          </p:cNvPr>
          <p:cNvSpPr/>
          <p:nvPr/>
        </p:nvSpPr>
        <p:spPr>
          <a:xfrm>
            <a:off x="3879273" y="4474958"/>
            <a:ext cx="3338214" cy="1237673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DC73FD9B-D733-76DB-67C1-45AED0CAF51A}"/>
              </a:ext>
            </a:extLst>
          </p:cNvPr>
          <p:cNvSpPr/>
          <p:nvPr/>
        </p:nvSpPr>
        <p:spPr>
          <a:xfrm>
            <a:off x="1208377" y="3803966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2DEC8F5-0E9A-9348-5024-3F1C88CB94F8}"/>
              </a:ext>
            </a:extLst>
          </p:cNvPr>
          <p:cNvSpPr/>
          <p:nvPr/>
        </p:nvSpPr>
        <p:spPr>
          <a:xfrm>
            <a:off x="7360143" y="3888509"/>
            <a:ext cx="4308050" cy="1981200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366F0FF-58AB-586D-BF81-86ECF3171D0A}"/>
              </a:ext>
            </a:extLst>
          </p:cNvPr>
          <p:cNvSpPr/>
          <p:nvPr/>
        </p:nvSpPr>
        <p:spPr>
          <a:xfrm>
            <a:off x="7622047" y="3849275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634AECE-9DF0-9F7E-5878-DC0D573B0970}"/>
              </a:ext>
            </a:extLst>
          </p:cNvPr>
          <p:cNvSpPr/>
          <p:nvPr/>
        </p:nvSpPr>
        <p:spPr>
          <a:xfrm>
            <a:off x="4246957" y="3872040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C836D08-36AD-D9A5-9C93-5D5D535D6B40}"/>
              </a:ext>
            </a:extLst>
          </p:cNvPr>
          <p:cNvSpPr/>
          <p:nvPr/>
        </p:nvSpPr>
        <p:spPr>
          <a:xfrm>
            <a:off x="-33058" y="6166320"/>
            <a:ext cx="4221017" cy="683430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2C83D05C-94DB-F12E-AA68-8447AA3010A1}"/>
              </a:ext>
            </a:extLst>
          </p:cNvPr>
          <p:cNvSpPr/>
          <p:nvPr/>
        </p:nvSpPr>
        <p:spPr>
          <a:xfrm>
            <a:off x="8697663" y="3260436"/>
            <a:ext cx="4068446" cy="3610066"/>
          </a:xfrm>
          <a:custGeom>
            <a:avLst/>
            <a:gdLst>
              <a:gd name="connsiteX0" fmla="*/ 0 w 16230600"/>
              <a:gd name="connsiteY0" fmla="*/ 0 h 5815439"/>
              <a:gd name="connsiteX1" fmla="*/ 16230600 w 16230600"/>
              <a:gd name="connsiteY1" fmla="*/ 0 h 5815439"/>
              <a:gd name="connsiteX2" fmla="*/ 13020021 w 16230600"/>
              <a:gd name="connsiteY2" fmla="*/ 5815439 h 5815439"/>
              <a:gd name="connsiteX3" fmla="*/ 0 w 16230600"/>
              <a:gd name="connsiteY3" fmla="*/ 5660422 h 5815439"/>
              <a:gd name="connsiteX4" fmla="*/ 0 w 16230600"/>
              <a:gd name="connsiteY4" fmla="*/ 0 h 5815439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0600" h="5798216">
                <a:moveTo>
                  <a:pt x="0" y="0"/>
                </a:moveTo>
                <a:lnTo>
                  <a:pt x="16230600" y="0"/>
                </a:lnTo>
                <a:cubicBezTo>
                  <a:pt x="15489698" y="1932739"/>
                  <a:pt x="14007893" y="3848253"/>
                  <a:pt x="14007893" y="5798216"/>
                </a:cubicBez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030284-FBD5-75EA-5F41-A64DC1340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75" y="2373325"/>
            <a:ext cx="9026589" cy="21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400" b="1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các bài vẽ của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vẽ nội dung, hành ảnh mùa thu hoạch gì?</a:t>
            </a:r>
            <a:endParaRPr lang="en-US" sz="24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thể vẽ thêm những gì để bức tranh của bạn đẹp hơn?  </a:t>
            </a:r>
            <a:endParaRPr lang="en-US" sz="24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70978-D30A-DA01-1F10-DA07CD27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04" y="736939"/>
            <a:ext cx="598800" cy="644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1635E6-F29D-89AD-0A0D-E7852B8BA9CA}"/>
              </a:ext>
            </a:extLst>
          </p:cNvPr>
          <p:cNvSpPr txBox="1"/>
          <p:nvPr/>
        </p:nvSpPr>
        <p:spPr>
          <a:xfrm>
            <a:off x="4867211" y="1291065"/>
            <a:ext cx="1655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(Tiếp theo)</a:t>
            </a:r>
            <a:endParaRPr lang="en-US" sz="240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6CE4B90-27FF-BAFF-40EE-DDBE1E91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211" y="823145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về mùa thu hoạch mà em ấn tượng.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1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5977A5-8BB0-5A68-7386-FEB174B60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8"/>
            <a:ext cx="12192530" cy="685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0EE9B-419E-E9EB-BB51-439A40C57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577">
            <a:off x="2282783" y="1680650"/>
            <a:ext cx="7253352" cy="28157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BC4854-AD93-AB99-A351-A40733E8C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882" y="2455368"/>
            <a:ext cx="7097153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vi-V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THỰC HÀNH TIẾP</a:t>
            </a:r>
          </a:p>
          <a:p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7A12C-FF4A-C15F-B460-C708D483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946" y="1403090"/>
            <a:ext cx="9162472" cy="452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Cùng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trưng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err="1">
                <a:latin typeface="Times New Roman" panose="02020603050405020304" pitchFamily="18" charset="0"/>
              </a:rPr>
              <a:t>bày</a:t>
            </a:r>
            <a:r>
              <a:rPr lang="en-US" altLang="vi-VN" sz="2400" b="1">
                <a:latin typeface="Times New Roman" panose="02020603050405020304" pitchFamily="18" charset="0"/>
              </a:rPr>
              <a:t> sản phẩm.</a:t>
            </a:r>
            <a:endParaRPr lang="en-US" altLang="vi-VN" sz="2400" b="1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2400" b="1" dirty="0">
                <a:latin typeface="Times New Roman" panose="02020603050405020304" pitchFamily="18" charset="0"/>
              </a:rPr>
              <a:t>, </a:t>
            </a:r>
            <a:r>
              <a:rPr lang="en-US" altLang="vi-VN" sz="2400" b="1" err="1">
                <a:latin typeface="Times New Roman" panose="02020603050405020304" pitchFamily="18" charset="0"/>
              </a:rPr>
              <a:t>trình</a:t>
            </a:r>
            <a:r>
              <a:rPr lang="en-US" altLang="vi-VN" sz="2400" b="1">
                <a:latin typeface="Times New Roman" panose="02020603050405020304" pitchFamily="18" charset="0"/>
              </a:rPr>
              <a:t> bày sản phẩm với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bạn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thích bài vẽ nào? Vì sao?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vẽ đó thể hiện công việc gì của mùa thu hoạch?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 vật được thể hiện trong bài vẽ đó như thế nào?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nhân vật nào là nhóm chính của bài vẽ? Nhóm nhân vật đó có bao nhiêu người?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chính và nhóm phụ có liên quan với nhau như thế nào?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 vật xung quanh có vai trò như thế nào đối với việc thể hiện hoạt động của các nhân vật trong bài vẽ?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của bài vẽ gợi cảm giác gì?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có ý tưởng điều chỉnh như thế nào để bài vẽ hoàn thiện hơn?</a:t>
            </a:r>
            <a:endParaRPr lang="en-US" sz="24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795" y="574017"/>
            <a:ext cx="6377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3911A-8F3D-7E0A-E3B2-B5B1A1BD9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73"/>
          <a:stretch/>
        </p:blipFill>
        <p:spPr>
          <a:xfrm>
            <a:off x="2153973" y="520788"/>
            <a:ext cx="660916" cy="5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95231-E156-444C-421B-302F22EC9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"/>
            <a:ext cx="12192000" cy="684089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086" y="958621"/>
            <a:ext cx="96041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Quan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sát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err="1">
                <a:latin typeface="Times New Roman" panose="02020603050405020304" pitchFamily="18" charset="0"/>
              </a:rPr>
              <a:t>tranh</a:t>
            </a:r>
            <a:r>
              <a:rPr lang="en-US" altLang="vi-VN" sz="2400" b="1">
                <a:latin typeface="Times New Roman" panose="02020603050405020304" pitchFamily="18" charset="0"/>
              </a:rPr>
              <a:t> để nhận biết thêm về cách diễn tả công việc ngày màu trong tác phẩm của họa sĩ. </a:t>
            </a:r>
            <a:endParaRPr lang="en-US" altLang="vi-VN" sz="2400" b="1" dirty="0">
              <a:latin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37" y="496956"/>
            <a:ext cx="10983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diễn tả công việc ngày mùa trong tranh của họa sĩ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0B32A-1B20-5AA7-B2EF-D83CB5718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03" y="379074"/>
            <a:ext cx="666734" cy="654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1F7CC-297D-386E-213E-2AB4BCF5A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89618"/>
            <a:ext cx="5724430" cy="437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335386F3-17F0-26EC-8649-29EE05E96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343" y="2472874"/>
            <a:ext cx="5123314" cy="286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Bức tranh của hoạ sĩ thể hiện hoạt động gì?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Hoà sắc của bức tranh đó như thế nào?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Nhóm chính, nhóm phụ được thể hiện ở vị trí nào trong tranh?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Bức tranh diễn tả không gian và thời gian như thế nào?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còn biết bức tranh nào khác về đề tài lao động sản xuất?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...?</a:t>
            </a:r>
            <a:endParaRPr lang="en-US" sz="2000" b="1">
              <a:solidFill>
                <a:srgbClr val="0070C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1362FA3F-7F50-2007-69DE-09A54D5E4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135" y="5800742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ACBCE-7281-A4A8-D3F3-B66D8DD61FF3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7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CA622270-AF0F-07F9-3B2A-5CCE5CFAD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456286F9-7A4B-59CA-CDCF-D2F4D47969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91A642-33C1-BFB5-7C0D-9D56EF9DA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BC38CB-C592-80C7-9700-43FA4D79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61" t="47231" r="23004" b="25254"/>
          <a:stretch/>
        </p:blipFill>
        <p:spPr>
          <a:xfrm rot="21417423">
            <a:off x="3715460" y="1574722"/>
            <a:ext cx="7054888" cy="418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97054-EF55-D331-A83F-54C099F8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1" y="1930399"/>
            <a:ext cx="6751782" cy="304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>
                <a:latin typeface="+mj-lt"/>
              </a:rPr>
              <a:t> </a:t>
            </a: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B470A-6D5B-54D8-E3FA-250CAD81047C}"/>
              </a:ext>
            </a:extLst>
          </p:cNvPr>
          <p:cNvSpPr txBox="1"/>
          <p:nvPr/>
        </p:nvSpPr>
        <p:spPr>
          <a:xfrm>
            <a:off x="4100945" y="2447087"/>
            <a:ext cx="62188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vẽ về chủ đề mùa thu hoạch là cách thể hiện vẻ đẹp và tôn vinh giá trị lao động của con người trong cuộc sống.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57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192E4FB-E6C9-D298-A867-80840DC5FD90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11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751A2DA2-3A3C-DAB3-2FB1-6E4D6B981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56BC764F-7583-CFC7-D3D6-8023A8B2FF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302769-266D-4C63-7790-B4729578D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sp>
        <p:nvSpPr>
          <p:cNvPr id="4" name="Explosion 2 2">
            <a:extLst>
              <a:ext uri="{FF2B5EF4-FFF2-40B4-BE49-F238E27FC236}">
                <a16:creationId xmlns:a16="http://schemas.microsoft.com/office/drawing/2014/main" id="{D7C0D10C-BF80-C0D8-C10C-C26C3402E417}"/>
              </a:ext>
            </a:extLst>
          </p:cNvPr>
          <p:cNvSpPr/>
          <p:nvPr/>
        </p:nvSpPr>
        <p:spPr>
          <a:xfrm>
            <a:off x="2304557" y="847944"/>
            <a:ext cx="7236823" cy="4214949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D0CA1-AE0C-02DF-81D3-457045CE2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664" y="2308657"/>
            <a:ext cx="39426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7227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80FF53-D2B9-A921-8DD4-DAD0BA9CE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83405" y="2422776"/>
            <a:ext cx="2360023" cy="35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19E91-03F4-E6D6-467F-7552806F9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4356" y="2235200"/>
            <a:ext cx="4198302" cy="4088064"/>
          </a:xfrm>
          <a:prstGeom prst="rect">
            <a:avLst/>
          </a:prstGeom>
        </p:spPr>
      </p:pic>
      <p:sp>
        <p:nvSpPr>
          <p:cNvPr id="3" name="Explosion 2 7">
            <a:extLst>
              <a:ext uri="{FF2B5EF4-FFF2-40B4-BE49-F238E27FC236}">
                <a16:creationId xmlns:a16="http://schemas.microsoft.com/office/drawing/2014/main" id="{E6F357A5-53CC-6E2D-A0B0-C746D0644EB4}"/>
              </a:ext>
            </a:extLst>
          </p:cNvPr>
          <p:cNvSpPr/>
          <p:nvPr/>
        </p:nvSpPr>
        <p:spPr>
          <a:xfrm rot="1621076">
            <a:off x="3466907" y="1181914"/>
            <a:ext cx="4586864" cy="3772771"/>
          </a:xfrm>
          <a:prstGeom prst="irregularSeal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042114-9FB1-250D-B0D2-79015DA3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7946" y="2694798"/>
            <a:ext cx="298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310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>
            <a:extLst>
              <a:ext uri="{FF2B5EF4-FFF2-40B4-BE49-F238E27FC236}">
                <a16:creationId xmlns:a16="http://schemas.microsoft.com/office/drawing/2014/main" id="{9D96DF0B-39B0-E694-9170-0FF5E983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226" y="5791353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arvest Powerpoint Background Images, HD Pictures and Wallpaper For Free  Download | Pngtree">
            <a:extLst>
              <a:ext uri="{FF2B5EF4-FFF2-40B4-BE49-F238E27FC236}">
                <a16:creationId xmlns:a16="http://schemas.microsoft.com/office/drawing/2014/main" id="{10BA3C94-D6AB-A259-377B-1C0D5F0D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8" y="29002"/>
            <a:ext cx="12225058" cy="60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7F3767-D7F5-C1E3-6731-2BE3C24E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880" y="958257"/>
            <a:ext cx="50776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10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altLang="en-US" sz="1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082" y="1779029"/>
            <a:ext cx="64784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 HOẠCH</a:t>
            </a:r>
          </a:p>
          <a:p>
            <a:pPr algn="ctr">
              <a:defRPr/>
            </a:pP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55D9E4A3-14D9-7ED3-3074-146C369566C7}"/>
              </a:ext>
            </a:extLst>
          </p:cNvPr>
          <p:cNvSpPr/>
          <p:nvPr/>
        </p:nvSpPr>
        <p:spPr>
          <a:xfrm>
            <a:off x="-350983" y="3719700"/>
            <a:ext cx="3642057" cy="3109298"/>
          </a:xfrm>
          <a:custGeom>
            <a:avLst/>
            <a:gdLst>
              <a:gd name="connsiteX0" fmla="*/ 0 w 16230600"/>
              <a:gd name="connsiteY0" fmla="*/ 0 h 5660422"/>
              <a:gd name="connsiteX1" fmla="*/ 16230600 w 16230600"/>
              <a:gd name="connsiteY1" fmla="*/ 0 h 5660422"/>
              <a:gd name="connsiteX2" fmla="*/ 16230600 w 16230600"/>
              <a:gd name="connsiteY2" fmla="*/ 5660422 h 5660422"/>
              <a:gd name="connsiteX3" fmla="*/ 3131825 w 16230600"/>
              <a:gd name="connsiteY3" fmla="*/ 5660422 h 5660422"/>
              <a:gd name="connsiteX4" fmla="*/ 0 w 16230600"/>
              <a:gd name="connsiteY4" fmla="*/ 0 h 5660422"/>
              <a:gd name="connsiteX0" fmla="*/ 626363 w 13098775"/>
              <a:gd name="connsiteY0" fmla="*/ 0 h 5780989"/>
              <a:gd name="connsiteX1" fmla="*/ 13098775 w 13098775"/>
              <a:gd name="connsiteY1" fmla="*/ 120567 h 5780989"/>
              <a:gd name="connsiteX2" fmla="*/ 13098775 w 13098775"/>
              <a:gd name="connsiteY2" fmla="*/ 5780989 h 5780989"/>
              <a:gd name="connsiteX3" fmla="*/ 0 w 13098775"/>
              <a:gd name="connsiteY3" fmla="*/ 5780989 h 5780989"/>
              <a:gd name="connsiteX4" fmla="*/ 626363 w 13098775"/>
              <a:gd name="connsiteY4" fmla="*/ 0 h 5780989"/>
              <a:gd name="connsiteX0" fmla="*/ 0 w 13516354"/>
              <a:gd name="connsiteY0" fmla="*/ 0 h 5849886"/>
              <a:gd name="connsiteX1" fmla="*/ 13516354 w 13516354"/>
              <a:gd name="connsiteY1" fmla="*/ 189464 h 5849886"/>
              <a:gd name="connsiteX2" fmla="*/ 13516354 w 13516354"/>
              <a:gd name="connsiteY2" fmla="*/ 5849886 h 5849886"/>
              <a:gd name="connsiteX3" fmla="*/ 417579 w 13516354"/>
              <a:gd name="connsiteY3" fmla="*/ 5849886 h 5849886"/>
              <a:gd name="connsiteX4" fmla="*/ 0 w 13516354"/>
              <a:gd name="connsiteY4" fmla="*/ 0 h 5849886"/>
              <a:gd name="connsiteX0" fmla="*/ 0 w 14873477"/>
              <a:gd name="connsiteY0" fmla="*/ 0 h 5798212"/>
              <a:gd name="connsiteX1" fmla="*/ 14873477 w 14873477"/>
              <a:gd name="connsiteY1" fmla="*/ 137790 h 5798212"/>
              <a:gd name="connsiteX2" fmla="*/ 14873477 w 14873477"/>
              <a:gd name="connsiteY2" fmla="*/ 5798212 h 5798212"/>
              <a:gd name="connsiteX3" fmla="*/ 1774702 w 14873477"/>
              <a:gd name="connsiteY3" fmla="*/ 5798212 h 5798212"/>
              <a:gd name="connsiteX4" fmla="*/ 0 w 14873477"/>
              <a:gd name="connsiteY4" fmla="*/ 0 h 57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3477" h="5798212">
                <a:moveTo>
                  <a:pt x="0" y="0"/>
                </a:moveTo>
                <a:lnTo>
                  <a:pt x="14873477" y="137790"/>
                </a:lnTo>
                <a:lnTo>
                  <a:pt x="14873477" y="5798212"/>
                </a:lnTo>
                <a:lnTo>
                  <a:pt x="1774702" y="5798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D6247C2-0080-97F3-19C0-29EAFE79DDA4}"/>
              </a:ext>
            </a:extLst>
          </p:cNvPr>
          <p:cNvSpPr/>
          <p:nvPr/>
        </p:nvSpPr>
        <p:spPr>
          <a:xfrm>
            <a:off x="3879273" y="4474958"/>
            <a:ext cx="3338214" cy="1237673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DC73FD9B-D733-76DB-67C1-45AED0CAF51A}"/>
              </a:ext>
            </a:extLst>
          </p:cNvPr>
          <p:cNvSpPr/>
          <p:nvPr/>
        </p:nvSpPr>
        <p:spPr>
          <a:xfrm>
            <a:off x="1100105" y="383509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2DEC8F5-0E9A-9348-5024-3F1C88CB94F8}"/>
              </a:ext>
            </a:extLst>
          </p:cNvPr>
          <p:cNvSpPr/>
          <p:nvPr/>
        </p:nvSpPr>
        <p:spPr>
          <a:xfrm>
            <a:off x="7360143" y="3888509"/>
            <a:ext cx="4308050" cy="1981200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366F0FF-58AB-586D-BF81-86ECF3171D0A}"/>
              </a:ext>
            </a:extLst>
          </p:cNvPr>
          <p:cNvSpPr/>
          <p:nvPr/>
        </p:nvSpPr>
        <p:spPr>
          <a:xfrm>
            <a:off x="7856241" y="3835094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634AECE-9DF0-9F7E-5878-DC0D573B0970}"/>
              </a:ext>
            </a:extLst>
          </p:cNvPr>
          <p:cNvSpPr/>
          <p:nvPr/>
        </p:nvSpPr>
        <p:spPr>
          <a:xfrm>
            <a:off x="4496645" y="3838478"/>
            <a:ext cx="4308050" cy="3035408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C836D08-36AD-D9A5-9C93-5D5D535D6B40}"/>
              </a:ext>
            </a:extLst>
          </p:cNvPr>
          <p:cNvSpPr/>
          <p:nvPr/>
        </p:nvSpPr>
        <p:spPr>
          <a:xfrm>
            <a:off x="-33058" y="6166320"/>
            <a:ext cx="4221017" cy="683430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2C83D05C-94DB-F12E-AA68-8447AA3010A1}"/>
              </a:ext>
            </a:extLst>
          </p:cNvPr>
          <p:cNvSpPr/>
          <p:nvPr/>
        </p:nvSpPr>
        <p:spPr>
          <a:xfrm>
            <a:off x="9018333" y="3747409"/>
            <a:ext cx="3642056" cy="3109300"/>
          </a:xfrm>
          <a:custGeom>
            <a:avLst/>
            <a:gdLst>
              <a:gd name="connsiteX0" fmla="*/ 0 w 16230600"/>
              <a:gd name="connsiteY0" fmla="*/ 0 h 5815439"/>
              <a:gd name="connsiteX1" fmla="*/ 16230600 w 16230600"/>
              <a:gd name="connsiteY1" fmla="*/ 0 h 5815439"/>
              <a:gd name="connsiteX2" fmla="*/ 13020021 w 16230600"/>
              <a:gd name="connsiteY2" fmla="*/ 5815439 h 5815439"/>
              <a:gd name="connsiteX3" fmla="*/ 0 w 16230600"/>
              <a:gd name="connsiteY3" fmla="*/ 5660422 h 5815439"/>
              <a:gd name="connsiteX4" fmla="*/ 0 w 16230600"/>
              <a:gd name="connsiteY4" fmla="*/ 0 h 5815439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  <a:gd name="connsiteX0" fmla="*/ 0 w 16230600"/>
              <a:gd name="connsiteY0" fmla="*/ 0 h 5798216"/>
              <a:gd name="connsiteX1" fmla="*/ 16230600 w 16230600"/>
              <a:gd name="connsiteY1" fmla="*/ 0 h 5798216"/>
              <a:gd name="connsiteX2" fmla="*/ 14007893 w 16230600"/>
              <a:gd name="connsiteY2" fmla="*/ 5798216 h 5798216"/>
              <a:gd name="connsiteX3" fmla="*/ 0 w 16230600"/>
              <a:gd name="connsiteY3" fmla="*/ 5660422 h 5798216"/>
              <a:gd name="connsiteX4" fmla="*/ 0 w 16230600"/>
              <a:gd name="connsiteY4" fmla="*/ 0 h 579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0600" h="5798216">
                <a:moveTo>
                  <a:pt x="0" y="0"/>
                </a:moveTo>
                <a:lnTo>
                  <a:pt x="16230600" y="0"/>
                </a:lnTo>
                <a:cubicBezTo>
                  <a:pt x="15489698" y="1932739"/>
                  <a:pt x="14007893" y="3848253"/>
                  <a:pt x="14007893" y="5798216"/>
                </a:cubicBez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7445AEE-125E-155F-3D5C-5A2CAC9FF5B5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512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F69245E0-4484-D03F-C2A8-F9066B71C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6897E652-0140-8B29-7F41-01385CA27B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8F7849-E6BD-6370-733B-FF03C1CB5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19D09C-681F-0AE5-8264-78E863DEA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26" t="14169" r="17801" b="5787"/>
          <a:stretch/>
        </p:blipFill>
        <p:spPr>
          <a:xfrm>
            <a:off x="2041396" y="406399"/>
            <a:ext cx="7919334" cy="4442691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4DB76D0-6627-7829-060B-1E38DB9E6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603" y="2119912"/>
            <a:ext cx="62667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Giấy, bút vẽ, tẩy, màu vẽ,...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5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MÙA HẠT NGỌC Đ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" y="0"/>
            <a:ext cx="12211050" cy="68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arvest Powerpoint Background Images, HD Pictures and Wallpaper For Free  Download | Pngtree">
            <a:extLst>
              <a:ext uri="{FF2B5EF4-FFF2-40B4-BE49-F238E27FC236}">
                <a16:creationId xmlns:a16="http://schemas.microsoft.com/office/drawing/2014/main" id="{E7B7053C-45F2-0A88-7A95-3ACE6726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8" y="0"/>
            <a:ext cx="12225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65733" y="1278682"/>
            <a:ext cx="2660246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1800" b="1" dirty="0">
                <a:latin typeface="Times New Roman" panose="02020603050405020304" pitchFamily="18" charset="0"/>
              </a:rPr>
              <a:t>Em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hãy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quan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err="1">
                <a:latin typeface="Times New Roman" panose="02020603050405020304" pitchFamily="18" charset="0"/>
              </a:rPr>
              <a:t>sát</a:t>
            </a:r>
            <a:r>
              <a:rPr lang="en-US" altLang="vi-VN" sz="1800" b="1">
                <a:latin typeface="Times New Roman" panose="02020603050405020304" pitchFamily="18" charset="0"/>
              </a:rPr>
              <a:t> hình và </a:t>
            </a:r>
            <a:r>
              <a:rPr lang="en-US" altLang="vi-VN" sz="1800" b="1" dirty="0">
                <a:latin typeface="Times New Roman" panose="02020603050405020304" pitchFamily="18" charset="0"/>
              </a:rPr>
              <a:t>chia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sẻ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err="1">
                <a:latin typeface="Times New Roman" panose="02020603050405020304" pitchFamily="18" charset="0"/>
              </a:rPr>
              <a:t>về</a:t>
            </a:r>
            <a:r>
              <a:rPr lang="en-US" altLang="vi-VN" sz="1800" b="1">
                <a:latin typeface="Times New Roman" panose="02020603050405020304" pitchFamily="18" charset="0"/>
              </a:rPr>
              <a:t>:</a:t>
            </a:r>
            <a:endParaRPr lang="en-US" sz="1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 tả các hoạt động trong mùa thu hoạch mỗi bức ảnh</a:t>
            </a:r>
            <a:r>
              <a:rPr lang="vi-VN" sz="1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về hoạt động khác trong mùa thu hoạch mà em biết</a:t>
            </a: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7EBA1C9-80A8-8898-38CD-7241837FA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05" y="362220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các hoạt động trong mùa thu hoạch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76676-8878-4358-405B-98BB1CD0A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50" y="359233"/>
            <a:ext cx="570746" cy="560216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73E1C8DB-04C4-586F-156F-831E0478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0053" y="3011453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353A7BF-AA1B-61D1-C213-348D5D8EE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0666" y="3033209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8CB94B6-5DEC-95CC-E768-48ACF3FFA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233" y="5908508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7EFE0B2-2906-AA04-C6B9-CDD3C850B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684" y="5977104"/>
            <a:ext cx="54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0A64CE-418B-4574-9ABF-19AAC28D1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60" y="3760623"/>
            <a:ext cx="4102904" cy="273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167E33-3F31-D0FD-4664-F8A6C55B6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814" y="1059313"/>
            <a:ext cx="3628804" cy="241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221C59-F093-743F-D802-EB971D67D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3558" y="1025477"/>
            <a:ext cx="3761704" cy="2496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87E05B-7018-B78B-BF5D-4169AD1F1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5166" y="3723905"/>
            <a:ext cx="3990263" cy="271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3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arvest Powerpoint Background Images, HD Pictures and Wallpaper For Free  Download | Pngtree">
            <a:extLst>
              <a:ext uri="{FF2B5EF4-FFF2-40B4-BE49-F238E27FC236}">
                <a16:creationId xmlns:a16="http://schemas.microsoft.com/office/drawing/2014/main" id="{EE0D4D59-EF2F-0E11-6C88-8646F87A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ây Nguyên rộn ràng mùa thu hoạch cà phê">
            <a:extLst>
              <a:ext uri="{FF2B5EF4-FFF2-40B4-BE49-F238E27FC236}">
                <a16:creationId xmlns:a16="http://schemas.microsoft.com/office/drawing/2014/main" id="{7811C754-6CCD-190D-DB3F-ABA7BF3B3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" y="455944"/>
            <a:ext cx="3581656" cy="263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AEDC28-6841-CF35-29E3-2B71F41DB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404" y="384469"/>
            <a:ext cx="3675854" cy="270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2" name="Picture 10" descr="47- Mùa thu hoạch cói - Phan Huy Thiệp - Heritage Vietnam Airlines">
            <a:extLst>
              <a:ext uri="{FF2B5EF4-FFF2-40B4-BE49-F238E27FC236}">
                <a16:creationId xmlns:a16="http://schemas.microsoft.com/office/drawing/2014/main" id="{60C5CAA2-3E83-CF2E-9D9F-332A23669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064" y="477153"/>
            <a:ext cx="3889187" cy="2591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âng sức cạnh tranh cho trái sầu riêng xuất khẩu">
            <a:extLst>
              <a:ext uri="{FF2B5EF4-FFF2-40B4-BE49-F238E27FC236}">
                <a16:creationId xmlns:a16="http://schemas.microsoft.com/office/drawing/2014/main" id="{A33347DB-DCAB-CC95-7CA6-494D8873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95" y="3523581"/>
            <a:ext cx="4390017" cy="263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B98F2E-5059-CAFD-E98B-97C8214DD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401" y="3497421"/>
            <a:ext cx="3990254" cy="266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8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>
            <a:extLst>
              <a:ext uri="{FF2B5EF4-FFF2-40B4-BE49-F238E27FC236}">
                <a16:creationId xmlns:a16="http://schemas.microsoft.com/office/drawing/2014/main" id="{3F38F665-2BB3-065B-4A37-35DA1A51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226" y="5791353"/>
            <a:ext cx="263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Phạm Văn Thuận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ECBBFD-8482-1D30-2B17-DFD5DD1E9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23796" y="2102624"/>
            <a:ext cx="25585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1</a:t>
            </a:r>
            <a:r>
              <a:rPr lang="en-US" altLang="vi-VN" sz="1800" b="1">
                <a:latin typeface="Times New Roman" panose="02020603050405020304" pitchFamily="18" charset="0"/>
              </a:rPr>
              <a:t>. Vẽ các nhân vật chính thể hiện công việc của mùa thu hoạch.</a:t>
            </a:r>
            <a:endParaRPr lang="vi-VN" altLang="vi-VN" sz="1800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174172" y="2105809"/>
            <a:ext cx="25585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2</a:t>
            </a:r>
            <a:r>
              <a:rPr lang="en-US" altLang="vi-VN" sz="1800" b="1">
                <a:latin typeface="Times New Roman" panose="02020603050405020304" pitchFamily="18" charset="0"/>
              </a:rPr>
              <a:t>. Vẽ cảnh vật phù hợp với các công việc của nhân vật.</a:t>
            </a:r>
            <a:endParaRPr lang="vi-VN" altLang="vi-VN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45D00-BC8E-CA0D-6316-6B08E9835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18" y="353016"/>
            <a:ext cx="708921" cy="672379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E25464E1-43B9-F3B3-B09B-A51498FE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153" y="615168"/>
            <a:ext cx="102922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vẽ tranh về đề tài mùa thu hoạch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30EEFB78-FB6A-ADC0-6240-A48DBC802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744" y="1157883"/>
            <a:ext cx="10817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000" b="1">
                <a:latin typeface="Times New Roman" panose="02020603050405020304" pitchFamily="18" charset="0"/>
              </a:rPr>
              <a:t>Quan sát hình và chỉ ra các bước vẽ tranh về công việc mùa thu hoạch theo gợi ý dưới đây: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2A1AE4-B236-019F-6742-25D47EAD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0285" y="2102624"/>
            <a:ext cx="2763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3</a:t>
            </a:r>
            <a:r>
              <a:rPr lang="en-US" altLang="vi-VN" sz="1800" b="1">
                <a:latin typeface="Times New Roman" panose="02020603050405020304" pitchFamily="18" charset="0"/>
              </a:rPr>
              <a:t>. Vẽ màu cho các nhân vật chính.</a:t>
            </a:r>
            <a:endParaRPr lang="vi-VN" altLang="vi-VN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E7904A-8B9D-CCB5-8728-C12B99FCA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6046" y="3192468"/>
            <a:ext cx="2657159" cy="1860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748718-96A3-4A04-D32C-F22BA1B7D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45432"/>
            <a:ext cx="2657159" cy="1885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52306B-F84A-C964-0B1F-A459EF3D6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15" y="3123319"/>
            <a:ext cx="2558583" cy="186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664EDA-C8A1-BC34-275E-11D1B52A17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477" y="3139777"/>
            <a:ext cx="2558583" cy="1814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AC5AE8-57C6-67DA-C103-6B0237B3E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2309" y="2175318"/>
            <a:ext cx="29646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4</a:t>
            </a:r>
            <a:r>
              <a:rPr lang="en-US" altLang="vi-VN" sz="1800" b="1">
                <a:latin typeface="Times New Roman" panose="02020603050405020304" pitchFamily="18" charset="0"/>
              </a:rPr>
              <a:t>. Vẽ màu, hoàn thiện bức tranh.</a:t>
            </a:r>
            <a:endParaRPr lang="vi-VN" altLang="vi-VN" sz="1800" dirty="0"/>
          </a:p>
        </p:txBody>
      </p:sp>
    </p:spTree>
    <p:extLst>
      <p:ext uri="{BB962C8B-B14F-4D97-AF65-F5344CB8AC3E}">
        <p14:creationId xmlns:p14="http://schemas.microsoft.com/office/powerpoint/2010/main" val="23669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FE3601B-62B5-5BA2-D526-564A79746883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9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07AD753B-9C4D-4037-F8EC-6D58D0AA35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5078"/>
              <a:ext cx="8552873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arvesting Background Images, HD Pictures and Wallpaper For Free Download |  Pngtree">
              <a:extLst>
                <a:ext uri="{FF2B5EF4-FFF2-40B4-BE49-F238E27FC236}">
                  <a16:creationId xmlns:a16="http://schemas.microsoft.com/office/drawing/2014/main" id="{62BC29E5-73B0-0E9D-70FB-661C0C5813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/>
            <a:stretch/>
          </p:blipFill>
          <p:spPr bwMode="auto">
            <a:xfrm flipH="1">
              <a:off x="8552872" y="2985078"/>
              <a:ext cx="3639127" cy="3872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895DBA-E92A-545B-A7CC-8136A78F7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41" t="-42" b="50000"/>
            <a:stretch/>
          </p:blipFill>
          <p:spPr>
            <a:xfrm rot="10800000">
              <a:off x="-1" y="0"/>
              <a:ext cx="12192000" cy="308854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2799EA-F392-C050-5BF3-E51E0ECBC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9577">
            <a:off x="2282783" y="1680650"/>
            <a:ext cx="7253352" cy="28157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EA9A84-B3C9-CF99-3BA3-2F2179CA6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3938" y="1910423"/>
            <a:ext cx="7171043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nhớ nhé!</a:t>
            </a:r>
          </a:p>
          <a:p>
            <a:r>
              <a:rPr lang="en-US" sz="3600" b="1">
                <a:latin typeface="+mj-lt"/>
              </a:rPr>
              <a:t> </a:t>
            </a:r>
            <a:r>
              <a:rPr lang="vi-VN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hợp hình hoạt động của nhóm nhân vật chính với cảnh vật phù hợp có thể tạo được bức tranh lao động trong mùa thu hoạch.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579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21740</TotalTime>
  <Words>755</Words>
  <Application>Microsoft Office PowerPoint</Application>
  <PresentationFormat>Widescreen</PresentationFormat>
  <Paragraphs>97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.VnTime</vt:lpstr>
      <vt:lpstr>Arial</vt:lpstr>
      <vt:lpstr>Calibri</vt:lpstr>
      <vt:lpstr>Calibri Light</vt:lpstr>
      <vt:lpstr>Comic Sans MS</vt:lpstr>
      <vt:lpstr>Times New Roman</vt:lpstr>
      <vt:lpstr>1_Retrospect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THỪA THIÊN HUẾ</dc:title>
  <dc:creator>admin</dc:creator>
  <cp:lastModifiedBy>Admin</cp:lastModifiedBy>
  <cp:revision>1093</cp:revision>
  <dcterms:modified xsi:type="dcterms:W3CDTF">2026-05-17T05:07:12Z</dcterms:modified>
</cp:coreProperties>
</file>