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mp3" ContentType="audio/mpe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96" r:id="rId3"/>
    <p:sldMasterId id="2147483720" r:id="rId4"/>
  </p:sldMasterIdLst>
  <p:notesMasterIdLst>
    <p:notesMasterId r:id="rId22"/>
  </p:notesMasterIdLst>
  <p:sldIdLst>
    <p:sldId id="257" r:id="rId5"/>
    <p:sldId id="258" r:id="rId6"/>
    <p:sldId id="305" r:id="rId7"/>
    <p:sldId id="292" r:id="rId8"/>
    <p:sldId id="312" r:id="rId9"/>
    <p:sldId id="302" r:id="rId10"/>
    <p:sldId id="287" r:id="rId11"/>
    <p:sldId id="299" r:id="rId12"/>
    <p:sldId id="293" r:id="rId13"/>
    <p:sldId id="295" r:id="rId14"/>
    <p:sldId id="304" r:id="rId15"/>
    <p:sldId id="297" r:id="rId16"/>
    <p:sldId id="269" r:id="rId17"/>
    <p:sldId id="307" r:id="rId18"/>
    <p:sldId id="308" r:id="rId19"/>
    <p:sldId id="309" r:id="rId20"/>
    <p:sldId id="31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75" d="100"/>
          <a:sy n="75" d="100"/>
        </p:scale>
        <p:origin x="540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FA6D1A-9108-4BD4-9DB1-79DD686CFE03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A6BBCF-9F6D-400A-8C7D-EEEC1A0181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129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>
                <a:solidFill>
                  <a:prstClr val="black"/>
                </a:solidFill>
              </a:rPr>
              <a:pPr/>
              <a:t>11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95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197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752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999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395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914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957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063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584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681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17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1575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组合 33">
            <a:extLst>
              <a:ext uri="{FF2B5EF4-FFF2-40B4-BE49-F238E27FC236}">
                <a16:creationId xmlns:a16="http://schemas.microsoft.com/office/drawing/2014/main" id="{1F833EC4-E2F9-4549-A464-40B7E5EEA6FD}"/>
              </a:ext>
            </a:extLst>
          </p:cNvPr>
          <p:cNvGrpSpPr/>
          <p:nvPr userDrawn="1"/>
        </p:nvGrpSpPr>
        <p:grpSpPr>
          <a:xfrm>
            <a:off x="1" y="0"/>
            <a:ext cx="12312019" cy="6860117"/>
            <a:chOff x="0" y="0"/>
            <a:chExt cx="12309881" cy="6858000"/>
          </a:xfrm>
        </p:grpSpPr>
        <p:pic>
          <p:nvPicPr>
            <p:cNvPr id="35" name="图片 34">
              <a:extLst>
                <a:ext uri="{FF2B5EF4-FFF2-40B4-BE49-F238E27FC236}">
                  <a16:creationId xmlns:a16="http://schemas.microsoft.com/office/drawing/2014/main" id="{C990D388-9074-4BA5-80A8-2232014090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2667000" y="-2667000"/>
              <a:ext cx="6858000" cy="12192000"/>
            </a:xfrm>
            <a:prstGeom prst="rect">
              <a:avLst/>
            </a:prstGeom>
          </p:spPr>
        </p:pic>
        <p:sp>
          <p:nvSpPr>
            <p:cNvPr id="36" name="矩形: 圆角 3">
              <a:extLst>
                <a:ext uri="{FF2B5EF4-FFF2-40B4-BE49-F238E27FC236}">
                  <a16:creationId xmlns:a16="http://schemas.microsoft.com/office/drawing/2014/main" id="{63E2F4B5-8CE5-4856-AD7D-53EABD075E69}"/>
                </a:ext>
              </a:extLst>
            </p:cNvPr>
            <p:cNvSpPr/>
            <p:nvPr/>
          </p:nvSpPr>
          <p:spPr>
            <a:xfrm>
              <a:off x="429986" y="664016"/>
              <a:ext cx="11332027" cy="5758800"/>
            </a:xfrm>
            <a:prstGeom prst="roundRect">
              <a:avLst/>
            </a:prstGeom>
            <a:noFill/>
            <a:ln w="34925" cap="rnd" cmpd="sng" algn="ctr">
              <a:solidFill>
                <a:srgbClr val="139F4E"/>
              </a:solidFill>
              <a:prstDash val="dash"/>
              <a:round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456915">
                <a:defRPr/>
              </a:pPr>
              <a:endParaRPr lang="zh-CN" altLang="en-US" kern="0">
                <a:solidFill>
                  <a:prstClr val="white"/>
                </a:solidFill>
              </a:endParaRPr>
            </a:p>
          </p:txBody>
        </p:sp>
        <p:pic>
          <p:nvPicPr>
            <p:cNvPr id="37" name="图片 36">
              <a:extLst>
                <a:ext uri="{FF2B5EF4-FFF2-40B4-BE49-F238E27FC236}">
                  <a16:creationId xmlns:a16="http://schemas.microsoft.com/office/drawing/2014/main" id="{C5ADCA99-DAF4-4291-84A9-6E7BE648008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904514" y="5528668"/>
              <a:ext cx="3405367" cy="1329332"/>
            </a:xfrm>
            <a:prstGeom prst="rect">
              <a:avLst/>
            </a:prstGeom>
          </p:spPr>
        </p:pic>
        <p:grpSp>
          <p:nvGrpSpPr>
            <p:cNvPr id="38" name="组合 37">
              <a:extLst>
                <a:ext uri="{FF2B5EF4-FFF2-40B4-BE49-F238E27FC236}">
                  <a16:creationId xmlns:a16="http://schemas.microsoft.com/office/drawing/2014/main" id="{90FD8696-508A-46C2-B9A5-C8837437E346}"/>
                </a:ext>
              </a:extLst>
            </p:cNvPr>
            <p:cNvGrpSpPr/>
            <p:nvPr/>
          </p:nvGrpSpPr>
          <p:grpSpPr>
            <a:xfrm rot="5400000">
              <a:off x="5709961" y="-1054214"/>
              <a:ext cx="772078" cy="3224189"/>
              <a:chOff x="246324" y="651074"/>
              <a:chExt cx="969786" cy="5555849"/>
            </a:xfrm>
          </p:grpSpPr>
          <p:sp>
            <p:nvSpPr>
              <p:cNvPr id="41" name="矩形: 圆角 8">
                <a:extLst>
                  <a:ext uri="{FF2B5EF4-FFF2-40B4-BE49-F238E27FC236}">
                    <a16:creationId xmlns:a16="http://schemas.microsoft.com/office/drawing/2014/main" id="{AF493636-B449-46E7-9C1C-83C3DD1DFC60}"/>
                  </a:ext>
                </a:extLst>
              </p:cNvPr>
              <p:cNvSpPr/>
              <p:nvPr/>
            </p:nvSpPr>
            <p:spPr>
              <a:xfrm rot="5400000" flipH="1" flipV="1">
                <a:off x="-1913394" y="3077419"/>
                <a:ext cx="5555849" cy="703159"/>
              </a:xfrm>
              <a:prstGeom prst="roundRect">
                <a:avLst>
                  <a:gd name="adj" fmla="val 15140"/>
                </a:avLst>
              </a:prstGeom>
              <a:solidFill>
                <a:srgbClr val="47984B"/>
              </a:solidFill>
              <a:ln w="762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 defTabSz="456915">
                  <a:defRPr/>
                </a:pPr>
                <a:endParaRPr lang="zh-CN" altLang="en-US" sz="3200" kern="0" dirty="0">
                  <a:solidFill>
                    <a:prstClr val="white"/>
                  </a:solidFill>
                  <a:latin typeface="Arial-Rounded" panose="020B0500000000000000" pitchFamily="34" charset="-93"/>
                  <a:ea typeface="Arial-Rounded" panose="020B0500000000000000" pitchFamily="34" charset="-93"/>
                  <a:cs typeface="Arial-Rounded" panose="020B0500000000000000" pitchFamily="34" charset="-93"/>
                </a:endParaRPr>
              </a:p>
            </p:txBody>
          </p:sp>
          <p:sp>
            <p:nvSpPr>
              <p:cNvPr id="42" name="矩形: 圆角 9">
                <a:extLst>
                  <a:ext uri="{FF2B5EF4-FFF2-40B4-BE49-F238E27FC236}">
                    <a16:creationId xmlns:a16="http://schemas.microsoft.com/office/drawing/2014/main" id="{D090BB28-5099-4CBB-82A1-4C7600071AA6}"/>
                  </a:ext>
                </a:extLst>
              </p:cNvPr>
              <p:cNvSpPr/>
              <p:nvPr/>
            </p:nvSpPr>
            <p:spPr>
              <a:xfrm rot="5400000" flipH="1" flipV="1">
                <a:off x="369398" y="5318468"/>
                <a:ext cx="287107" cy="533255"/>
              </a:xfrm>
              <a:prstGeom prst="roundRect">
                <a:avLst>
                  <a:gd name="adj" fmla="val 50000"/>
                </a:avLst>
              </a:prstGeom>
              <a:solidFill>
                <a:srgbClr val="59D36A"/>
              </a:solidFill>
              <a:ln w="762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 defTabSz="456915">
                  <a:defRPr/>
                </a:pPr>
                <a:endParaRPr lang="zh-CN" altLang="en-US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43" name="矩形: 圆角 10">
                <a:extLst>
                  <a:ext uri="{FF2B5EF4-FFF2-40B4-BE49-F238E27FC236}">
                    <a16:creationId xmlns:a16="http://schemas.microsoft.com/office/drawing/2014/main" id="{9B26AE79-14A4-4595-B87C-340D6E201629}"/>
                  </a:ext>
                </a:extLst>
              </p:cNvPr>
              <p:cNvSpPr/>
              <p:nvPr/>
            </p:nvSpPr>
            <p:spPr>
              <a:xfrm rot="5400000" flipH="1" flipV="1">
                <a:off x="379009" y="1090739"/>
                <a:ext cx="287107" cy="533254"/>
              </a:xfrm>
              <a:prstGeom prst="roundRect">
                <a:avLst>
                  <a:gd name="adj" fmla="val 50000"/>
                </a:avLst>
              </a:prstGeom>
              <a:solidFill>
                <a:srgbClr val="59D36A"/>
              </a:solidFill>
              <a:ln w="762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 defTabSz="456915">
                  <a:defRPr/>
                </a:pPr>
                <a:endParaRPr lang="zh-CN" altLang="en-US" kern="0">
                  <a:solidFill>
                    <a:prstClr val="white"/>
                  </a:solidFill>
                </a:endParaRPr>
              </a:p>
            </p:txBody>
          </p:sp>
        </p:grpSp>
        <p:pic>
          <p:nvPicPr>
            <p:cNvPr id="39" name="图片 38">
              <a:extLst>
                <a:ext uri="{FF2B5EF4-FFF2-40B4-BE49-F238E27FC236}">
                  <a16:creationId xmlns:a16="http://schemas.microsoft.com/office/drawing/2014/main" id="{E3B6CFF1-6C5F-4973-8039-0FDC3B0DAA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381524" y="609676"/>
              <a:ext cx="837659" cy="527951"/>
            </a:xfrm>
            <a:prstGeom prst="rect">
              <a:avLst/>
            </a:prstGeom>
          </p:spPr>
        </p:pic>
        <p:pic>
          <p:nvPicPr>
            <p:cNvPr id="40" name="图片 39">
              <a:extLst>
                <a:ext uri="{FF2B5EF4-FFF2-40B4-BE49-F238E27FC236}">
                  <a16:creationId xmlns:a16="http://schemas.microsoft.com/office/drawing/2014/main" id="{E168D529-666E-4291-9C8B-7493590088D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923800" y="185838"/>
              <a:ext cx="837659" cy="5279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13021007"/>
      </p:ext>
    </p:extLst>
  </p:cSld>
  <p:clrMapOvr>
    <a:masterClrMapping/>
  </p:clrMapOvr>
  <p:transition spd="slow" advClick="0" advTm="0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3601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8575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318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608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3923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8716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2394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7321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6334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1522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3748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3" y="2130500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3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289461"/>
      </p:ext>
    </p:extLst>
  </p:cSld>
  <p:clrMapOvr>
    <a:masterClrMapping/>
  </p:clrMapOvr>
  <p:transition spd="med">
    <p:dissolv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38968"/>
      </p:ext>
    </p:extLst>
  </p:cSld>
  <p:clrMapOvr>
    <a:masterClrMapping/>
  </p:clrMapOvr>
  <p:transition spd="med">
    <p:dissolv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5" y="4406975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5" y="2906732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874527"/>
      </p:ext>
    </p:extLst>
  </p:cSld>
  <p:clrMapOvr>
    <a:masterClrMapping/>
  </p:clrMapOvr>
  <p:transition spd="med">
    <p:dissolv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1" y="1600225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25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014623"/>
      </p:ext>
    </p:extLst>
  </p:cSld>
  <p:clrMapOvr>
    <a:masterClrMapping/>
  </p:clrMapOvr>
  <p:transition spd="med">
    <p:dissolv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425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425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5995728"/>
      </p:ext>
    </p:extLst>
  </p:cSld>
  <p:clrMapOvr>
    <a:masterClrMapping/>
  </p:clrMapOvr>
  <p:transition spd="med">
    <p:dissolv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6180711"/>
      </p:ext>
    </p:extLst>
  </p:cSld>
  <p:clrMapOvr>
    <a:masterClrMapping/>
  </p:clrMapOvr>
  <p:transition spd="med">
    <p:dissolv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301500"/>
      </p:ext>
    </p:extLst>
  </p:cSld>
  <p:clrMapOvr>
    <a:masterClrMapping/>
  </p:clrMapOvr>
  <p:transition spd="med">
    <p:dissolv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62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113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2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823521"/>
      </p:ext>
    </p:extLst>
  </p:cSld>
  <p:clrMapOvr>
    <a:masterClrMapping/>
  </p:clrMapOvr>
  <p:transition spd="med">
    <p:dissolv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12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87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vi-V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12857"/>
      </p:ext>
    </p:extLst>
  </p:cSld>
  <p:clrMapOvr>
    <a:masterClrMapping/>
  </p:clrMapOvr>
  <p:transition spd="med">
    <p:dissolv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99460"/>
      </p:ext>
    </p:extLst>
  </p:cSld>
  <p:clrMapOvr>
    <a:masterClrMapping/>
  </p:clrMapOvr>
  <p:transition spd="med">
    <p:dissolv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713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713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95509"/>
      </p:ext>
    </p:extLst>
  </p:cSld>
  <p:clrMapOvr>
    <a:masterClrMapping/>
  </p:clrMapOvr>
  <p:transition spd="med">
    <p:dissolv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3114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5159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3654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620164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10774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0061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97357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0371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72389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16297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656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9254E-0529-4240-91ED-8CA795403F46}" type="datetimeFigureOut">
              <a:rPr lang="en-US" smtClean="0"/>
              <a:t>17/5/2026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C47D0-AE6C-4EC9-8D6C-C3E2AF039E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086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3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304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3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3" y="1600225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42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26D32-79A9-4E6E-9133-69F462CF5197}" type="datetimeFigureOut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17/05/2026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425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42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101AB-4552-4821-9943-600C008EDC77}" type="slidenum">
              <a:rPr lang="vi-VN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vi-V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172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9254E-0529-4240-91ED-8CA795403F4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C47D0-AE6C-4EC9-8D6C-C3E2AF039EC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33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9.wmf"/><Relationship Id="rId4" Type="http://schemas.openxmlformats.org/officeDocument/2006/relationships/oleObject" Target="../embeddings/oleObject2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4.png"/><Relationship Id="rId12" Type="http://schemas.openxmlformats.org/officeDocument/2006/relationships/image" Target="../media/image38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33.png"/><Relationship Id="rId11" Type="http://schemas.openxmlformats.org/officeDocument/2006/relationships/image" Target="../media/image37.png"/><Relationship Id="rId5" Type="http://schemas.openxmlformats.org/officeDocument/2006/relationships/image" Target="../media/image32.png"/><Relationship Id="rId10" Type="http://schemas.microsoft.com/office/2007/relationships/hdphoto" Target="../media/hdphoto1.wdp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17965" y="1002366"/>
            <a:ext cx="4782065" cy="1950048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spAutoFit/>
          </a:bodyPr>
          <a:lstStyle/>
          <a:p>
            <a:pPr algn="ctr"/>
            <a:r>
              <a:rPr lang="en-US" sz="5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KHỞI ĐỘNG</a:t>
            </a:r>
            <a:endParaRPr lang="en-US" sz="54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9599" y="2291715"/>
            <a:ext cx="10925175" cy="916648"/>
          </a:xfrm>
          <a:prstGeom prst="rect">
            <a:avLst/>
          </a:prstGeom>
          <a:noFill/>
        </p:spPr>
        <p:txBody>
          <a:bodyPr wrap="square" rtlCol="0">
            <a:prstTxWarp prst="textWave1">
              <a:avLst/>
            </a:prstTxWarp>
            <a:spAutoFit/>
          </a:bodyPr>
          <a:lstStyle/>
          <a:p>
            <a:pPr algn="ctr"/>
            <a:r>
              <a:rPr lang="en-GB" sz="2400" b="1" dirty="0" err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Hát</a:t>
            </a:r>
            <a:r>
              <a:rPr lang="en-GB" sz="2400" b="1" dirty="0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GB" sz="2400" b="1" dirty="0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vận</a:t>
            </a:r>
            <a:r>
              <a:rPr lang="en-GB" sz="2400" b="1" dirty="0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GB" sz="2400" b="1" dirty="0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</a:t>
            </a:r>
            <a:r>
              <a:rPr lang="en-GB" sz="2400" b="1" dirty="0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nhạc</a:t>
            </a:r>
            <a:r>
              <a:rPr lang="en-GB" sz="2400" b="1" dirty="0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GB" sz="2400" b="1" dirty="0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hát</a:t>
            </a:r>
            <a:r>
              <a:rPr lang="en-GB" sz="2400" b="1" dirty="0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 </a:t>
            </a:r>
            <a:r>
              <a:rPr lang="vi-VN" sz="2400" b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VUI ĐẾN TRƯỜNG </a:t>
            </a:r>
            <a:r>
              <a:rPr lang="en-GB" sz="2400" b="1" smtClean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endParaRPr lang="en-US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3064975"/>
              </p:ext>
            </p:extLst>
          </p:nvPr>
        </p:nvGraphicFramePr>
        <p:xfrm>
          <a:off x="5359400" y="1539240"/>
          <a:ext cx="1206500" cy="43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18" name="Packager Shell Object" showAsIcon="1" r:id="rId4" imgW="1206000" imgH="437400" progId="Package">
                  <p:embed/>
                </p:oleObj>
              </mc:Choice>
              <mc:Fallback>
                <p:oleObj name="Packager Shell Object" showAsIcon="1" r:id="rId4" imgW="1206000" imgH="4374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59400" y="1539240"/>
                        <a:ext cx="1206500" cy="438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275690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29370" y="209210"/>
            <a:ext cx="789479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 </a:t>
            </a:r>
            <a:r>
              <a:rPr lang="vi-VN" sz="3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US" sz="3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ngày </a:t>
            </a:r>
            <a:r>
              <a:rPr lang="vi-VN" sz="3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US" sz="3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tháng</a:t>
            </a:r>
            <a:r>
              <a:rPr lang="vi-VN" sz="3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US" sz="3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năm 2023</a:t>
            </a:r>
            <a:endParaRPr lang="en-US" sz="3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912575" y="906395"/>
            <a:ext cx="223811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i="1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Mĩ</a:t>
            </a:r>
            <a:r>
              <a:rPr lang="en-US" sz="4000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i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thuật: </a:t>
            </a:r>
            <a:endParaRPr lang="en-US" sz="4000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639913" y="1767649"/>
            <a:ext cx="1000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CHỦ ĐỀ</a:t>
            </a:r>
            <a:r>
              <a:rPr lang="vi-VN" sz="36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2 </a:t>
            </a:r>
            <a:r>
              <a:rPr lang="en-US" sz="36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vi-VN" sz="36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NGÔI TRƯỜNG HẠNH PHÚC</a:t>
            </a:r>
            <a:endParaRPr lang="en-US" sz="36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85976" y="2546646"/>
            <a:ext cx="8949454" cy="148937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prstTxWarp prst="textPlain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GB" sz="4800" b="1" spc="50" smtClean="0">
                <a:ln w="11430"/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  <a:latin typeface="Georgia" pitchFamily="18" charset="0"/>
                <a:cs typeface="Times New Roman" panose="02020603050405020304" pitchFamily="18" charset="0"/>
              </a:rPr>
              <a:t> </a:t>
            </a:r>
            <a:r>
              <a:rPr lang="en-GB" sz="4800" smtClean="0"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Times New Roman" panose="02020603050405020304" pitchFamily="18" charset="0"/>
              </a:rPr>
              <a:t>Bài </a:t>
            </a:r>
            <a:r>
              <a:rPr lang="vi-VN" sz="4800" smtClean="0"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Times New Roman" panose="02020603050405020304" pitchFamily="18" charset="0"/>
              </a:rPr>
              <a:t>3</a:t>
            </a:r>
            <a:r>
              <a:rPr lang="en-GB" sz="4800" smtClean="0"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Times New Roman" panose="02020603050405020304" pitchFamily="18" charset="0"/>
              </a:rPr>
              <a:t> : </a:t>
            </a:r>
            <a:r>
              <a:rPr lang="vi-VN" sz="4800" smtClean="0"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Times New Roman" panose="02020603050405020304" pitchFamily="18" charset="0"/>
              </a:rPr>
              <a:t>TRANH CHÂN DUNG NHÂN VẬT</a:t>
            </a:r>
            <a:r>
              <a:rPr lang="en-GB" sz="4800" smtClean="0"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  <a:latin typeface="Georgia" pitchFamily="18" charset="0"/>
                <a:cs typeface="Times New Roman" panose="02020603050405020304" pitchFamily="18" charset="0"/>
              </a:rPr>
              <a:t> </a:t>
            </a:r>
            <a:endParaRPr lang="en-US" sz="4800" b="1" i="1" spc="50" dirty="0">
              <a:solidFill>
                <a:srgbClr val="FF0000"/>
              </a:soli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  <a:latin typeface="Georgia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124203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 bwMode="auto">
          <a:xfrm>
            <a:off x="5083512" y="459252"/>
            <a:ext cx="1930400" cy="492440"/>
          </a:xfrm>
          <a:prstGeom prst="rect">
            <a:avLst/>
          </a:prstGeom>
          <a:noFill/>
        </p:spPr>
        <p:txBody>
          <a:bodyPr lIns="121840" tIns="60920" rIns="121840" bIns="609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defTabSz="913720">
              <a:defRPr/>
            </a:pPr>
            <a:r>
              <a:rPr lang="en-US" sz="2400" b="1" spc="67" dirty="0">
                <a:ln w="11430"/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MĨ THUẬT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817832" y="1414264"/>
            <a:ext cx="6591808" cy="6155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121848" tIns="60924" rIns="121848" bIns="60924" rtlCol="0">
            <a:spAutoFit/>
          </a:bodyPr>
          <a:lstStyle/>
          <a:p>
            <a:pPr algn="ctr" defTabSz="913720"/>
            <a:r>
              <a:rPr lang="vi-VN" altLang="zh-CN" sz="270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vi-VN" altLang="zh-CN" sz="32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KIỂM TRA ĐỒ DÙNG HỌC TẬP</a:t>
            </a:r>
            <a:endParaRPr lang="zh-CN" altLang="en-US" sz="3200" dirty="0">
              <a:solidFill>
                <a:srgbClr val="FF0000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227862" y="2597282"/>
            <a:ext cx="3602181" cy="2776192"/>
          </a:xfrm>
          <a:prstGeom prst="rect">
            <a:avLst/>
          </a:prstGeom>
        </p:spPr>
        <p:txBody>
          <a:bodyPr wrap="square" lIns="121840" tIns="60920" rIns="121840" bIns="60920">
            <a:spAutoFit/>
          </a:bodyPr>
          <a:lstStyle/>
          <a:p>
            <a:pPr marL="456843" indent="-456843" defTabSz="913720">
              <a:lnSpc>
                <a:spcPct val="107000"/>
              </a:lnSpc>
              <a:spcAft>
                <a:spcPts val="1067"/>
              </a:spcAft>
              <a:buFont typeface="Symbol" panose="05050102010706020507" pitchFamily="18" charset="2"/>
              <a:buChar char=""/>
            </a:pPr>
            <a:r>
              <a:rPr lang="vi-VN" sz="4800" dirty="0">
                <a:solidFill>
                  <a:srgbClr val="0E940E">
                    <a:lumMod val="75000"/>
                  </a:srgb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Giấy vẽ A4</a:t>
            </a:r>
            <a:endParaRPr lang="en-US" sz="4800" dirty="0">
              <a:solidFill>
                <a:srgbClr val="0E940E">
                  <a:lumMod val="75000"/>
                </a:srgbClr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6843" indent="-456843" defTabSz="913720">
              <a:lnSpc>
                <a:spcPct val="107000"/>
              </a:lnSpc>
              <a:spcAft>
                <a:spcPts val="1067"/>
              </a:spcAft>
              <a:buFont typeface="Symbol" panose="05050102010706020507" pitchFamily="18" charset="2"/>
              <a:buChar char=""/>
            </a:pPr>
            <a:r>
              <a:rPr lang="vi-VN" sz="4800" dirty="0">
                <a:solidFill>
                  <a:srgbClr val="00B0F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Màu vẽ</a:t>
            </a:r>
            <a:endParaRPr lang="en-US" sz="4800" dirty="0">
              <a:solidFill>
                <a:srgbClr val="00B0F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6843" indent="-456843" defTabSz="913720">
              <a:lnSpc>
                <a:spcPct val="107000"/>
              </a:lnSpc>
              <a:spcAft>
                <a:spcPts val="1067"/>
              </a:spcAft>
              <a:buFont typeface="Symbol" panose="05050102010706020507" pitchFamily="18" charset="2"/>
              <a:buChar char=""/>
            </a:pPr>
            <a:r>
              <a:rPr lang="vi-VN" sz="48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Bút chì</a:t>
            </a:r>
            <a:r>
              <a:rPr lang="en-US" sz="48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4800" err="1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tẩy</a:t>
            </a:r>
            <a:r>
              <a:rPr lang="en-US" sz="480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4800" dirty="0">
              <a:solidFill>
                <a:srgbClr val="FF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C:\Users\pc\Desktop\download (3)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3608" y="2427461"/>
            <a:ext cx="6900671" cy="3115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06352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190624" y="329058"/>
            <a:ext cx="10582275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i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vi-VN" sz="4400" b="1" i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ÊU CẦU CẦN ĐẠT</a:t>
            </a:r>
          </a:p>
          <a:p>
            <a:pPr defTabSz="857250"/>
            <a:endParaRPr lang="vi-VN" sz="2600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defTabSz="857250"/>
            <a:r>
              <a:rPr lang="en-US" sz="2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vi-VN" sz="2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Nêu được cách vẽ chân dung để diễn tả nghề nghiệp của nhân vật.</a:t>
            </a:r>
          </a:p>
          <a:p>
            <a:pPr defTabSz="857250"/>
            <a:r>
              <a:rPr lang="vi-VN" sz="2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Vẽ được tranh chân dung của một nhân viên làm việc trong trường học.</a:t>
            </a:r>
          </a:p>
          <a:p>
            <a:pPr defTabSz="857250"/>
            <a:r>
              <a:rPr lang="vi-VN" sz="2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Chỉ ra được màu nóng, lạnh và đặc điểm của nhân vật trong bài vẽ.</a:t>
            </a:r>
          </a:p>
          <a:p>
            <a:pPr defTabSz="857250"/>
            <a:r>
              <a:rPr lang="vi-VN" sz="2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Chia sẻ được ý nghĩa, giá trị công việc của các nhân viên trong nhà trường.</a:t>
            </a:r>
            <a:endParaRPr lang="en-US" sz="2600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78495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HỮNG NGƯỜI BẠN LỚN Ở TRONG TRƯỜNG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46869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GIAO AN\SGV lop 2\chan trời sang tạo lớp 1\hình ảnh minh họa\hinh-nen-dong-powerpoint-dep-ve-o-to-773x58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0025"/>
            <a:ext cx="12192000" cy="686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825" y="813374"/>
            <a:ext cx="5838825" cy="2614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991639" y="152400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vi-VN" sz="3600" dirty="0">
              <a:solidFill>
                <a:srgbClr val="1F497D">
                  <a:lumMod val="60000"/>
                  <a:lumOff val="40000"/>
                </a:srgbClr>
              </a:solidFill>
              <a:latin typeface="iCiel Cadena" pitchFamily="2" charset="-93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476625" y="228599"/>
            <a:ext cx="390525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20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HĐ </a:t>
            </a:r>
            <a:r>
              <a:rPr lang="vi-VN" sz="320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320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vi-VN" sz="320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KHÁM PHÁ</a:t>
            </a:r>
            <a:endParaRPr lang="vi-VN" sz="3200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181763" y="1689075"/>
            <a:ext cx="5524499" cy="11339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51">
              <a:lnSpc>
                <a:spcPct val="150000"/>
              </a:lnSpc>
            </a:pPr>
            <a:r>
              <a:rPr lang="vi-VN" sz="24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vi-VN" sz="24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GIỚI THIỆU VỀ NHỮNG NGƯỜI LÀM VIỆC TRONG TRƯỜNG EM... !</a:t>
            </a:r>
            <a:endParaRPr lang="vi-VN" sz="2400" b="1" i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05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190500" y="1"/>
            <a:ext cx="11772900" cy="184785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vi-VN" sz="2200" smtClean="0">
                <a:solidFill>
                  <a:srgbClr val="FF0000"/>
                </a:solidFill>
                <a:latin typeface="+mj-lt"/>
              </a:rPr>
              <a:t>Áp </a:t>
            </a:r>
            <a:r>
              <a:rPr lang="vi-VN" sz="2200">
                <a:solidFill>
                  <a:srgbClr val="FF0000"/>
                </a:solidFill>
                <a:latin typeface="+mj-lt"/>
              </a:rPr>
              <a:t>dụng thẻ số 22 ( dự đoán </a:t>
            </a:r>
            <a:r>
              <a:rPr lang="vi-VN" sz="2200" smtClean="0">
                <a:solidFill>
                  <a:srgbClr val="FF0000"/>
                </a:solidFill>
                <a:latin typeface="+mj-lt"/>
              </a:rPr>
              <a:t>)</a:t>
            </a:r>
            <a:r>
              <a:rPr lang="vi-VN" sz="2200">
                <a:solidFill>
                  <a:srgbClr val="FF0000"/>
                </a:solidFill>
                <a:latin typeface="+mj-lt"/>
              </a:rPr>
              <a:t> </a:t>
            </a:r>
            <a:r>
              <a:rPr lang="vi-VN" sz="2200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Gv </a:t>
            </a:r>
            <a:r>
              <a:rPr lang="vi-VN" sz="2200" b="1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t</a:t>
            </a:r>
            <a:r>
              <a:rPr lang="en-US" sz="2200" b="1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ổ chức cho HS chơi trò chơi</a:t>
            </a:r>
            <a:r>
              <a:rPr lang="vi-VN" sz="2200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: “ Phóng viên nhí ”</a:t>
            </a:r>
            <a:endParaRPr lang="vi-VN" sz="2200">
              <a:solidFill>
                <a:srgbClr val="FF0000"/>
              </a:solidFill>
              <a:latin typeface="+mj-lt"/>
              <a:cs typeface="Times New Roman" pitchFamily="18" charset="0"/>
            </a:endParaRPr>
          </a:p>
          <a:p>
            <a:pPr algn="ctr"/>
            <a:r>
              <a:rPr lang="vi-VN" sz="2200" smtClean="0">
                <a:solidFill>
                  <a:srgbClr val="00B050"/>
                </a:solidFill>
                <a:latin typeface="+mj-lt"/>
                <a:cs typeface="Times New Roman" pitchFamily="18" charset="0"/>
              </a:rPr>
              <a:t>Gv </a:t>
            </a:r>
            <a:r>
              <a:rPr lang="vi-VN" sz="2200">
                <a:solidFill>
                  <a:srgbClr val="00B050"/>
                </a:solidFill>
                <a:latin typeface="+mj-lt"/>
                <a:cs typeface="Times New Roman" pitchFamily="18" charset="0"/>
              </a:rPr>
              <a:t>mời một bạn sẽ đi xung quanh lớp phỏng vấn các bạn</a:t>
            </a:r>
            <a:r>
              <a:rPr lang="vi-VN" sz="2200" smtClean="0">
                <a:solidFill>
                  <a:srgbClr val="00B050"/>
                </a:solidFill>
                <a:latin typeface="+mj-lt"/>
                <a:cs typeface="Times New Roman" pitchFamily="18" charset="0"/>
              </a:rPr>
              <a:t>.</a:t>
            </a:r>
            <a:r>
              <a:rPr lang="en-US" sz="2200" smtClean="0">
                <a:solidFill>
                  <a:srgbClr val="00B050"/>
                </a:solidFill>
                <a:latin typeface="+mj-lt"/>
                <a:cs typeface="Times New Roman" pitchFamily="18" charset="0"/>
              </a:rPr>
              <a:t> </a:t>
            </a:r>
            <a:endParaRPr lang="vi-VN" sz="2200" smtClean="0">
              <a:solidFill>
                <a:srgbClr val="00B050"/>
              </a:solidFill>
              <a:latin typeface="+mj-lt"/>
              <a:cs typeface="Times New Roman" pitchFamily="18" charset="0"/>
            </a:endParaRPr>
          </a:p>
          <a:p>
            <a:pPr algn="ctr"/>
            <a:r>
              <a:rPr lang="vi-VN" sz="2200" smtClean="0">
                <a:solidFill>
                  <a:srgbClr val="00B050"/>
                </a:solidFill>
                <a:latin typeface="+mj-lt"/>
                <a:cs typeface="Times New Roman" pitchFamily="18" charset="0"/>
              </a:rPr>
              <a:t>     « </a:t>
            </a:r>
            <a:r>
              <a:rPr lang="vi-VN" sz="2200" smtClean="0">
                <a:solidFill>
                  <a:srgbClr val="0070C0"/>
                </a:solidFill>
                <a:latin typeface="+mj-lt"/>
                <a:cs typeface="Times New Roman" pitchFamily="18" charset="0"/>
              </a:rPr>
              <a:t>Kể về một nhân viên làm việc trong trường mà em yêu quý </a:t>
            </a:r>
            <a:r>
              <a:rPr lang="vi-VN" sz="2200" smtClean="0">
                <a:solidFill>
                  <a:srgbClr val="00B050"/>
                </a:solidFill>
                <a:latin typeface="+mj-lt"/>
                <a:cs typeface="Times New Roman" pitchFamily="18" charset="0"/>
              </a:rPr>
              <a:t>»</a:t>
            </a:r>
            <a:endParaRPr lang="en-US" sz="2200" smtClean="0">
              <a:solidFill>
                <a:srgbClr val="00B050"/>
              </a:solidFill>
              <a:latin typeface="+mj-lt"/>
              <a:cs typeface="Times New Roman" pitchFamily="18" charset="0"/>
            </a:endParaRPr>
          </a:p>
          <a:p>
            <a:r>
              <a:rPr lang="en-US" sz="2200" smtClean="0">
                <a:solidFill>
                  <a:srgbClr val="002060"/>
                </a:solidFill>
                <a:latin typeface="+mj-lt"/>
                <a:cs typeface="Times New Roman" pitchFamily="18" charset="0"/>
              </a:rPr>
              <a:t> - </a:t>
            </a:r>
            <a:r>
              <a:rPr lang="vi-VN" sz="2200" smtClean="0">
                <a:solidFill>
                  <a:srgbClr val="002060"/>
                </a:solidFill>
                <a:latin typeface="+mj-lt"/>
                <a:cs typeface="Times New Roman" pitchFamily="18" charset="0"/>
              </a:rPr>
              <a:t>Các bức ảnh thể hiện những ai ở trong trường ? </a:t>
            </a:r>
            <a:endParaRPr lang="en-US" sz="2200" smtClean="0">
              <a:solidFill>
                <a:srgbClr val="002060"/>
              </a:solidFill>
              <a:latin typeface="+mj-lt"/>
              <a:cs typeface="Times New Roman" pitchFamily="18" charset="0"/>
            </a:endParaRPr>
          </a:p>
          <a:p>
            <a:r>
              <a:rPr lang="en-US" sz="2200" smtClean="0">
                <a:solidFill>
                  <a:srgbClr val="002060"/>
                </a:solidFill>
                <a:latin typeface="+mj-lt"/>
                <a:cs typeface="Times New Roman" pitchFamily="18" charset="0"/>
              </a:rPr>
              <a:t> - </a:t>
            </a:r>
            <a:r>
              <a:rPr lang="vi-VN" sz="2200" smtClean="0">
                <a:solidFill>
                  <a:srgbClr val="002060"/>
                </a:solidFill>
                <a:latin typeface="+mj-lt"/>
                <a:cs typeface="Times New Roman" pitchFamily="18" charset="0"/>
              </a:rPr>
              <a:t>Hình dáng, trang phục của người đó. Hành động của người đó mà bạn nhớ nhất ?</a:t>
            </a:r>
            <a:endParaRPr lang="en-US" sz="2200">
              <a:solidFill>
                <a:srgbClr val="FF0000"/>
              </a:solidFill>
              <a:latin typeface="+mj-lt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20063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62000" y="165196"/>
            <a:ext cx="10906125" cy="55399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vi-VN" sz="3000" b="1" i="1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HÃY NÊU TÊN CÔNG VIỆC CÁC NHÂN VẬT TRONG ẢNH</a:t>
            </a:r>
            <a:endParaRPr lang="en-US" sz="3000" b="1" i="1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C:\Users\pc\Desktop\IMG-42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1427407"/>
            <a:ext cx="3800475" cy="252951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IMG-423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409" y="1427406"/>
            <a:ext cx="3695650" cy="252951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Desktop\IMG-423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429125"/>
            <a:ext cx="4105275" cy="222676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Desktop\IMG-423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236" y="4350261"/>
            <a:ext cx="4181475" cy="238448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010727" y="881156"/>
            <a:ext cx="186607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NV THƯ VIỆN</a:t>
            </a:r>
            <a:endParaRPr lang="en-US" sz="1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528795" y="892463"/>
            <a:ext cx="17278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NV NẤU CƠM</a:t>
            </a:r>
            <a:endParaRPr lang="en-US" sz="1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91085" y="3851369"/>
            <a:ext cx="11846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sz="1600" b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NV </a:t>
            </a:r>
            <a:r>
              <a:rPr lang="en-US" sz="1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 TẾ</a:t>
            </a:r>
            <a:endParaRPr lang="en-US" sz="1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561905" y="3804431"/>
            <a:ext cx="15077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NV BẢO VỆ</a:t>
            </a:r>
            <a:endParaRPr lang="en-US" sz="1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713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GIAO AN\SGV lop 2\chan trời sang tạo lớp 1\hình ảnh minh họa\hinh-nen-dong-powerpoint-dep-ve-o-to-773x58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711" y="-2464"/>
            <a:ext cx="12192000" cy="686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6" y="813374"/>
            <a:ext cx="6762749" cy="2234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991639" y="152400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vi-VN" sz="3600" dirty="0">
              <a:solidFill>
                <a:srgbClr val="1F497D">
                  <a:lumMod val="60000"/>
                  <a:lumOff val="40000"/>
                </a:srgbClr>
              </a:solidFill>
              <a:latin typeface="iCiel Cadena" pitchFamily="2" charset="-93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652495" y="228599"/>
            <a:ext cx="782893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320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HĐ 2 </a:t>
            </a:r>
            <a:r>
              <a:rPr lang="en-US" sz="320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KIẾN TẠO KIẾN THỨC - KỸ NĂNG</a:t>
            </a:r>
            <a:endParaRPr lang="vi-VN" sz="3200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37869" y="1846514"/>
            <a:ext cx="60014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51">
              <a:lnSpc>
                <a:spcPct val="150000"/>
              </a:lnSpc>
            </a:pPr>
            <a:r>
              <a:rPr lang="en-US" sz="24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CÁC</a:t>
            </a:r>
            <a:r>
              <a:rPr lang="vi-VN" sz="24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bước vẽ chân dung nhân vật</a:t>
            </a:r>
            <a:endParaRPr lang="vi-VN" sz="2400" b="1" i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690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73679" y="0"/>
            <a:ext cx="11048999" cy="1215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151">
              <a:lnSpc>
                <a:spcPct val="150000"/>
              </a:lnSpc>
            </a:pPr>
            <a:r>
              <a:rPr lang="en-US" sz="24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CÁC b</a:t>
            </a:r>
            <a:r>
              <a:rPr lang="vi-VN" sz="24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ước vẽ chân dung nhân vật </a:t>
            </a:r>
          </a:p>
          <a:p>
            <a:pPr defTabSz="914151">
              <a:lnSpc>
                <a:spcPct val="150000"/>
              </a:lnSpc>
            </a:pPr>
            <a:r>
              <a:rPr lang="en-US" sz="28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.</a:t>
            </a:r>
            <a:endParaRPr lang="vi-VN" sz="2800" b="1" i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19484" y="680865"/>
            <a:ext cx="11284528" cy="12003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vi-VN" sz="2400" i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US" sz="2400" b="1" i="1" smtClean="0"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vi-VN" sz="2400" b="1" i="1" smtClean="0">
                <a:latin typeface="Times New Roman" pitchFamily="18" charset="0"/>
                <a:cs typeface="Times New Roman" pitchFamily="18" charset="0"/>
              </a:rPr>
              <a:t>Bước nào giúp xác định bố cục của chân dung </a:t>
            </a:r>
            <a:r>
              <a:rPr lang="en-US" sz="2400" b="1" i="1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en-US" sz="2400" b="1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i="1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US" sz="2400" b="1" i="1" smtClean="0">
                <a:latin typeface="Times New Roman" pitchFamily="18" charset="0"/>
                <a:cs typeface="Times New Roman" pitchFamily="18" charset="0"/>
              </a:rPr>
              <a:t>                - </a:t>
            </a:r>
            <a:r>
              <a:rPr lang="vi-VN" sz="2400" b="1" i="1" smtClean="0">
                <a:latin typeface="Times New Roman" pitchFamily="18" charset="0"/>
                <a:cs typeface="Times New Roman" pitchFamily="18" charset="0"/>
              </a:rPr>
              <a:t>Có thể làm rõ đặc điểm của nhân vật bằng cách nào</a:t>
            </a:r>
            <a:r>
              <a:rPr lang="en-US" sz="2400" b="1" i="1" smtClean="0">
                <a:latin typeface="Times New Roman" pitchFamily="18" charset="0"/>
                <a:cs typeface="Times New Roman" pitchFamily="18" charset="0"/>
              </a:rPr>
              <a:t>  ?</a:t>
            </a:r>
            <a:endParaRPr lang="en-US" sz="2400" b="1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i="1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US" sz="2400" b="1" i="1" smtClean="0">
                <a:latin typeface="Times New Roman" pitchFamily="18" charset="0"/>
                <a:cs typeface="Times New Roman" pitchFamily="18" charset="0"/>
              </a:rPr>
              <a:t>                                  -  </a:t>
            </a:r>
            <a:r>
              <a:rPr lang="vi-VN" sz="2400" b="1" i="1" smtClean="0">
                <a:latin typeface="Times New Roman" pitchFamily="18" charset="0"/>
                <a:cs typeface="Times New Roman" pitchFamily="18" charset="0"/>
              </a:rPr>
              <a:t>Bước nào là bước hoàn thiện tranh</a:t>
            </a:r>
            <a:r>
              <a:rPr lang="en-US" sz="2400" b="1" i="1" smtClean="0">
                <a:latin typeface="Times New Roman" pitchFamily="18" charset="0"/>
                <a:cs typeface="Times New Roman" pitchFamily="18" charset="0"/>
              </a:rPr>
              <a:t> ?</a:t>
            </a:r>
            <a:endParaRPr lang="en-US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64930" y="5491357"/>
            <a:ext cx="3530770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3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Bước 1: </a:t>
            </a:r>
            <a:r>
              <a:rPr lang="vi-VN" sz="23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Phác hình để xác định bố cục của chân dung trong bài vẽ.</a:t>
            </a:r>
            <a:endParaRPr lang="en-US" sz="230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065347" y="5472598"/>
            <a:ext cx="3992803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30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Bước </a:t>
            </a:r>
            <a:r>
              <a:rPr lang="en-US" sz="230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2: </a:t>
            </a:r>
            <a:r>
              <a:rPr lang="vi-VN" sz="230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Vẽ các đặc điểm của chân dung và trang phục của nhân vật</a:t>
            </a:r>
            <a:endParaRPr lang="en-US" sz="230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467725" y="5491357"/>
            <a:ext cx="3435929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3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Bước 3: Vẽ </a:t>
            </a:r>
            <a:r>
              <a:rPr lang="vi-VN" sz="23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màu và hoàn thiện sản phẩm.</a:t>
            </a:r>
            <a:endParaRPr lang="en-US" sz="23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476" y="2052286"/>
            <a:ext cx="3317010" cy="321199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" y="2052286"/>
            <a:ext cx="3257550" cy="326266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875" y="2001618"/>
            <a:ext cx="3105150" cy="326266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3563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2659f7d1966f7424a7bb26eb2650b6f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67585"/>
            <a:ext cx="12192000" cy="45758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370B48D-7478-4B4E-8AD2-C068B9E37E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0"/>
            <a:ext cx="10515600" cy="585279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7B1DF39-0C52-4DF5-B9E5-2649D0BE8EA8}"/>
              </a:ext>
            </a:extLst>
          </p:cNvPr>
          <p:cNvSpPr txBox="1"/>
          <p:nvPr/>
        </p:nvSpPr>
        <p:spPr>
          <a:xfrm>
            <a:off x="2009776" y="2897820"/>
            <a:ext cx="8696324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US" sz="2600" b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vi-VN" sz="4400" b="1" i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Bạn nhớ nhé...! </a:t>
            </a:r>
            <a:endParaRPr lang="en-US" sz="4400" b="1" i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base"/>
            <a:r>
              <a:rPr lang="vi-VN" sz="3200" b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vi-VN" sz="3600" b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Tranh chân dung có thể diễn tả được đặc điểm về hoạt động và nghề nghiệp của nhân vật</a:t>
            </a:r>
            <a:r>
              <a:rPr lang="en-US" sz="3600" b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US" sz="3600" b="1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FD01702-16D3-4D86-B24A-7DAEC86269B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17142" y="-1132038"/>
            <a:ext cx="1792228" cy="210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7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28651" y="123824"/>
            <a:ext cx="1149667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151">
              <a:lnSpc>
                <a:spcPct val="150000"/>
              </a:lnSpc>
            </a:pPr>
            <a:r>
              <a:rPr lang="en-US" sz="2800" b="1" cap="all" smtClean="0">
                <a:ln w="9000" cmpd="sng">
                  <a:solidFill>
                    <a:srgbClr val="FFC000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CÁC</a:t>
            </a:r>
            <a:r>
              <a:rPr lang="vi-VN" sz="2800" b="1" cap="all" smtClean="0">
                <a:ln w="9000" cmpd="sng">
                  <a:solidFill>
                    <a:srgbClr val="FFC000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cap="all" smtClean="0">
                <a:ln w="9000" cmpd="sng">
                  <a:solidFill>
                    <a:srgbClr val="FFC000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bài</a:t>
            </a:r>
            <a:r>
              <a:rPr lang="vi-VN" sz="2800" b="1" cap="all" smtClean="0">
                <a:ln w="9000" cmpd="sng">
                  <a:solidFill>
                    <a:srgbClr val="FFC000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VẼ</a:t>
            </a:r>
            <a:r>
              <a:rPr lang="en-US" sz="2800" b="1" cap="all" smtClean="0">
                <a:ln w="9000" cmpd="sng">
                  <a:solidFill>
                    <a:srgbClr val="FFC000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vi-VN" sz="2800" b="1" cap="all" smtClean="0">
                <a:ln w="9000" cmpd="sng">
                  <a:solidFill>
                    <a:srgbClr val="FFC000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chân dung nhân viên làm việc ở trường</a:t>
            </a:r>
            <a:r>
              <a:rPr lang="en-US" sz="2800" b="1" cap="all" smtClean="0">
                <a:ln w="9000" cmpd="sng">
                  <a:solidFill>
                    <a:srgbClr val="FFC000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.</a:t>
            </a:r>
            <a:endParaRPr lang="vi-VN" sz="2800" b="1" i="1" cap="all" dirty="0">
              <a:ln w="9000" cmpd="sng">
                <a:solidFill>
                  <a:srgbClr val="FFC000">
                    <a:shade val="50000"/>
                    <a:satMod val="120000"/>
                  </a:srgbClr>
                </a:solidFill>
                <a:prstDash val="solid"/>
              </a:ln>
              <a:solidFill>
                <a:srgbClr val="00206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pc\Desktop\IMG-42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32" y="862488"/>
            <a:ext cx="3426618" cy="28820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Desktop\IMG-424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725" y="862488"/>
            <a:ext cx="3671888" cy="28820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Desktop\IMG-424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9125" y="862488"/>
            <a:ext cx="3529013" cy="28820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725" y="4088214"/>
            <a:ext cx="3590925" cy="25812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33" y="4088215"/>
            <a:ext cx="3426618" cy="25812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7" name="Picture 7" descr="C:\Users\pc\Desktop\IMG-423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9125" y="4088214"/>
            <a:ext cx="3529013" cy="25812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5177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1657350" y="2095499"/>
            <a:ext cx="9039225" cy="2009775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vi-VN" sz="3200" b="1" spc="5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HĐ 3: LUYỆN TẬP – SÁNG TẠO</a:t>
            </a:r>
          </a:p>
          <a:p>
            <a:pPr algn="ctr">
              <a:lnSpc>
                <a:spcPct val="150000"/>
              </a:lnSpc>
            </a:pPr>
            <a:r>
              <a:rPr lang="en-US" sz="2400" b="1" spc="5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VẼ CHÂN DUNG NHÂN VIÊN LÀM VIỆC Ở TRƯỜNG EM</a:t>
            </a:r>
            <a:endParaRPr lang="vi-VN" sz="2400" b="1" spc="5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endParaRPr lang="en-US" b="1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7720785"/>
              </p:ext>
            </p:extLst>
          </p:nvPr>
        </p:nvGraphicFramePr>
        <p:xfrm>
          <a:off x="5411788" y="4379913"/>
          <a:ext cx="1006475" cy="43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0" name="Packager Shell Object" showAsIcon="1" r:id="rId4" imgW="1006200" imgH="437400" progId="Package">
                  <p:embed/>
                </p:oleObj>
              </mc:Choice>
              <mc:Fallback>
                <p:oleObj name="Packager Shell Object" showAsIcon="1" r:id="rId4" imgW="1006200" imgH="4374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411788" y="4379913"/>
                        <a:ext cx="1006475" cy="438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7291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GIAO AN\SGV lop 2\chan trời sang tạo lớp 1\hình ảnh minh họa\hinh-nen-dong-powerpoint-dep-ve-o-to-773x58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711" y="-2464"/>
            <a:ext cx="12192000" cy="686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13374"/>
            <a:ext cx="7096125" cy="2234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991639" y="152400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vi-VN" sz="3600" dirty="0">
              <a:solidFill>
                <a:srgbClr val="1F497D">
                  <a:lumMod val="60000"/>
                  <a:lumOff val="40000"/>
                </a:srgbClr>
              </a:solidFill>
              <a:latin typeface="iCiel Cadena" pitchFamily="2" charset="-93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652494" y="228599"/>
            <a:ext cx="5691531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20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HĐ 4 </a:t>
            </a:r>
            <a:r>
              <a:rPr lang="en-US" sz="320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3200" b="1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PHÂN TÍCH - ĐÁNH GIÁ</a:t>
            </a:r>
            <a:endParaRPr lang="en-US" sz="3200">
              <a:solidFill>
                <a:srgbClr val="FF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57187" y="1930687"/>
            <a:ext cx="638175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700" b="1" smtClean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TRƯNG BÀY SẢN PHẨM VÀ CHIA SẺ</a:t>
            </a:r>
            <a:r>
              <a:rPr lang="en-GB" sz="2700" smtClean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</a:t>
            </a:r>
            <a:endParaRPr lang="en-GB" sz="2700">
              <a:solidFill>
                <a:srgbClr val="00000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135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haLaLaSaxophone-VA_3d64x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1676934" y="6432520"/>
            <a:ext cx="305737" cy="305737"/>
          </a:xfrm>
          <a:prstGeom prst="rect">
            <a:avLst/>
          </a:prstGeom>
        </p:spPr>
      </p:pic>
      <p:pic>
        <p:nvPicPr>
          <p:cNvPr id="7" name="图片 15">
            <a:extLst>
              <a:ext uri="{FF2B5EF4-FFF2-40B4-BE49-F238E27FC236}">
                <a16:creationId xmlns:a16="http://schemas.microsoft.com/office/drawing/2014/main" id="{53B7836A-7BB4-4009-A41E-4304F22B1B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291" y="4054400"/>
            <a:ext cx="1143000" cy="1117600"/>
          </a:xfrm>
          <a:prstGeom prst="rect">
            <a:avLst/>
          </a:prstGeom>
        </p:spPr>
      </p:pic>
      <p:pic>
        <p:nvPicPr>
          <p:cNvPr id="8" name="图片 17">
            <a:extLst>
              <a:ext uri="{FF2B5EF4-FFF2-40B4-BE49-F238E27FC236}">
                <a16:creationId xmlns:a16="http://schemas.microsoft.com/office/drawing/2014/main" id="{78133A03-42E9-46B8-BD56-B5B4478D81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1068" y="5001176"/>
            <a:ext cx="1371600" cy="1600200"/>
          </a:xfrm>
          <a:prstGeom prst="rect">
            <a:avLst/>
          </a:prstGeom>
        </p:spPr>
      </p:pic>
      <p:pic>
        <p:nvPicPr>
          <p:cNvPr id="9" name="图片 19">
            <a:extLst>
              <a:ext uri="{FF2B5EF4-FFF2-40B4-BE49-F238E27FC236}">
                <a16:creationId xmlns:a16="http://schemas.microsoft.com/office/drawing/2014/main" id="{F9BD2C5A-B820-4DDC-B7DF-E3579CE248F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4678" y="136916"/>
            <a:ext cx="698500" cy="1117600"/>
          </a:xfrm>
          <a:prstGeom prst="rect">
            <a:avLst/>
          </a:prstGeom>
        </p:spPr>
      </p:pic>
      <p:pic>
        <p:nvPicPr>
          <p:cNvPr id="13" name="图片 26">
            <a:extLst>
              <a:ext uri="{FF2B5EF4-FFF2-40B4-BE49-F238E27FC236}">
                <a16:creationId xmlns:a16="http://schemas.microsoft.com/office/drawing/2014/main" id="{1B17BD8E-615F-4552-871F-604F45E730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478594">
            <a:off x="628493" y="60463"/>
            <a:ext cx="1371600" cy="1600200"/>
          </a:xfrm>
          <a:prstGeom prst="rect">
            <a:avLst/>
          </a:prstGeom>
        </p:spPr>
      </p:pic>
      <p:pic>
        <p:nvPicPr>
          <p:cNvPr id="14" name="图片 27">
            <a:extLst>
              <a:ext uri="{FF2B5EF4-FFF2-40B4-BE49-F238E27FC236}">
                <a16:creationId xmlns:a16="http://schemas.microsoft.com/office/drawing/2014/main" id="{148541A9-3BEE-4C41-9A83-EA7E05942825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045025" y="5260069"/>
            <a:ext cx="964531" cy="1082417"/>
          </a:xfrm>
          <a:prstGeom prst="rect">
            <a:avLst/>
          </a:prstGeom>
        </p:spPr>
      </p:pic>
      <p:pic>
        <p:nvPicPr>
          <p:cNvPr id="15" name="图片 28">
            <a:extLst>
              <a:ext uri="{FF2B5EF4-FFF2-40B4-BE49-F238E27FC236}">
                <a16:creationId xmlns:a16="http://schemas.microsoft.com/office/drawing/2014/main" id="{1A4622F0-FCA1-4C54-8B51-8AC117D7F9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08918">
            <a:off x="6209240" y="5188799"/>
            <a:ext cx="1143000" cy="1117600"/>
          </a:xfrm>
          <a:prstGeom prst="rect">
            <a:avLst/>
          </a:prstGeom>
        </p:spPr>
      </p:pic>
      <p:pic>
        <p:nvPicPr>
          <p:cNvPr id="16" name="图片 29">
            <a:extLst>
              <a:ext uri="{FF2B5EF4-FFF2-40B4-BE49-F238E27FC236}">
                <a16:creationId xmlns:a16="http://schemas.microsoft.com/office/drawing/2014/main" id="{0B6E1DD9-897F-478E-884F-C31D6C8B425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395" y="1978225"/>
            <a:ext cx="1005044" cy="958515"/>
          </a:xfrm>
          <a:prstGeom prst="rect">
            <a:avLst/>
          </a:prstGeom>
        </p:spPr>
      </p:pic>
      <p:pic>
        <p:nvPicPr>
          <p:cNvPr id="17" name="图片 36">
            <a:extLst>
              <a:ext uri="{FF2B5EF4-FFF2-40B4-BE49-F238E27FC236}">
                <a16:creationId xmlns:a16="http://schemas.microsoft.com/office/drawing/2014/main" id="{5E91D5A6-4818-42EF-B2C5-A01CB805C09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8656" y="74955"/>
            <a:ext cx="1143000" cy="1117600"/>
          </a:xfrm>
          <a:prstGeom prst="rect">
            <a:avLst/>
          </a:prstGeom>
        </p:spPr>
      </p:pic>
      <p:pic>
        <p:nvPicPr>
          <p:cNvPr id="18" name="图片 13">
            <a:extLst>
              <a:ext uri="{FF2B5EF4-FFF2-40B4-BE49-F238E27FC236}">
                <a16:creationId xmlns:a16="http://schemas.microsoft.com/office/drawing/2014/main" id="{904316B7-7002-4550-882F-28080061240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309" y="153895"/>
            <a:ext cx="885455" cy="993677"/>
          </a:xfrm>
          <a:prstGeom prst="rect">
            <a:avLst/>
          </a:prstGeom>
        </p:spPr>
      </p:pic>
      <p:pic>
        <p:nvPicPr>
          <p:cNvPr id="19" name="图片 38">
            <a:extLst>
              <a:ext uri="{FF2B5EF4-FFF2-40B4-BE49-F238E27FC236}">
                <a16:creationId xmlns:a16="http://schemas.microsoft.com/office/drawing/2014/main" id="{6DE93E95-5B1F-4B36-8E49-DD3528FFCC4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154" y="4908518"/>
            <a:ext cx="1188001" cy="1524001"/>
          </a:xfrm>
          <a:prstGeom prst="rect">
            <a:avLst/>
          </a:prstGeom>
        </p:spPr>
      </p:pic>
      <p:pic>
        <p:nvPicPr>
          <p:cNvPr id="20" name="图片 5">
            <a:extLst>
              <a:ext uri="{FF2B5EF4-FFF2-40B4-BE49-F238E27FC236}">
                <a16:creationId xmlns:a16="http://schemas.microsoft.com/office/drawing/2014/main" id="{5A2F1B6D-9D15-4C84-A8B6-F0482B2E1395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6868" y="3398208"/>
            <a:ext cx="3640882" cy="364088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28564" y="862623"/>
            <a:ext cx="10786727" cy="3554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GB" sz="2500" smtClean="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                                      </a:t>
            </a:r>
            <a:r>
              <a:rPr lang="en-GB" sz="2500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1. Em thích </a:t>
            </a:r>
            <a:r>
              <a:rPr lang="en-GB" sz="250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bài vẽ nào? Vì sao? </a:t>
            </a:r>
            <a:endParaRPr lang="en-US" sz="2500">
              <a:solidFill>
                <a:srgbClr val="FF000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500" smtClean="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                        2</a:t>
            </a:r>
            <a:r>
              <a:rPr lang="en-GB" sz="250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Công việc hình dáng của nhân vật trong bài vẽ ? </a:t>
            </a:r>
            <a:endParaRPr lang="en-US" sz="2500">
              <a:solidFill>
                <a:srgbClr val="00206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500" smtClean="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           </a:t>
            </a:r>
            <a:r>
              <a:rPr lang="en-GB" sz="2500" smtClean="0">
                <a:solidFill>
                  <a:srgbClr val="0070C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3</a:t>
            </a:r>
            <a:r>
              <a:rPr lang="en-GB" sz="2500">
                <a:solidFill>
                  <a:srgbClr val="0070C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Màu sắc trong bài vẽ như thế nào?</a:t>
            </a:r>
            <a:endParaRPr lang="en-US" sz="2500">
              <a:solidFill>
                <a:srgbClr val="0070C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500" smtClean="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4</a:t>
            </a:r>
            <a:r>
              <a:rPr lang="en-GB" sz="250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Em thích nhất chi tiết gì ở bài vẽ của mình, bài vẽ của bạn? </a:t>
            </a:r>
            <a:endParaRPr lang="en-US" sz="2500" smtClean="0">
              <a:solidFill>
                <a:srgbClr val="00206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sz="25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US" sz="250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</a:t>
            </a:r>
            <a:r>
              <a:rPr lang="en-GB" sz="250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5</a:t>
            </a:r>
            <a:r>
              <a:rPr lang="en-GB" sz="25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Em có ý tưởng điều chỉnh như thế nào để bài vẽ sinh động hơn? </a:t>
            </a:r>
          </a:p>
          <a:p>
            <a:pPr>
              <a:lnSpc>
                <a:spcPct val="150000"/>
              </a:lnSpc>
              <a:defRPr/>
            </a:pPr>
            <a:r>
              <a:rPr lang="en-GB" sz="2500" smtClean="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=&gt; </a:t>
            </a:r>
            <a:r>
              <a:rPr lang="en-GB" sz="250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Nhận xét</a:t>
            </a:r>
            <a:r>
              <a:rPr lang="en-GB" sz="2500" smtClean="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</a:t>
            </a:r>
            <a:endParaRPr lang="en-GB" sz="2500">
              <a:solidFill>
                <a:srgbClr val="00206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4913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GIAO AN\SGV lop 2\chan trời sang tạo lớp 1\hình ảnh minh họa\hinh-nen-dong-powerpoint-dep-ve-o-to-773x58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711" y="-2464"/>
            <a:ext cx="12192000" cy="686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0986"/>
            <a:ext cx="7096125" cy="2793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991639" y="152400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vi-VN" sz="3600" dirty="0">
              <a:solidFill>
                <a:srgbClr val="1F497D">
                  <a:lumMod val="60000"/>
                  <a:lumOff val="40000"/>
                </a:srgbClr>
              </a:solidFill>
              <a:latin typeface="iCiel Cadena" pitchFamily="2" charset="-93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652494" y="228599"/>
            <a:ext cx="5691531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20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HĐ </a:t>
            </a:r>
            <a:r>
              <a:rPr lang="en-US" sz="320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320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3200" b="1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VẬN DỤNG – PHÁT TRIỂN </a:t>
            </a:r>
            <a:endParaRPr lang="en-US" sz="3200">
              <a:solidFill>
                <a:srgbClr val="FF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57187" y="1524001"/>
            <a:ext cx="6529388" cy="1307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defRPr/>
            </a:pPr>
            <a:r>
              <a:rPr lang="en-GB" sz="2800" b="1" smtClean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TẠO BỘ SƯU TẬP HÌNH ẢNH VỀ NHỮNG CON NGƯỜI ĐÁNG QUÝ </a:t>
            </a:r>
            <a:r>
              <a:rPr lang="en-GB" sz="2800" smtClean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lang="en-GB" sz="2800">
              <a:solidFill>
                <a:srgbClr val="00000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8975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62000" y="1057870"/>
            <a:ext cx="77724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i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Tập hợp các bài vẽ  về một nhân vật </a:t>
            </a:r>
          </a:p>
          <a:p>
            <a:r>
              <a:rPr lang="en-US" sz="2400" b="1" i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Sắp xếp các bài vẽ chân dung thành bộ sưu tập và đặt tên.</a:t>
            </a:r>
          </a:p>
          <a:p>
            <a:r>
              <a:rPr lang="en-US" sz="2400" b="1" i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Viết lời để tặng nhân vật mà các em yêu quý.</a:t>
            </a:r>
            <a:endParaRPr lang="en-US" sz="2400" b="1" i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C:\Users\pc\Desktop\IMG-424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124" y="2272189"/>
            <a:ext cx="7038975" cy="227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IMG-424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419" y="2357914"/>
            <a:ext cx="3403255" cy="218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le 4"/>
          <p:cNvSpPr/>
          <p:nvPr/>
        </p:nvSpPr>
        <p:spPr>
          <a:xfrm>
            <a:off x="219075" y="4543425"/>
            <a:ext cx="8705849" cy="22098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 sz="100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32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BẠN THẤY ĐẤY !</a:t>
            </a:r>
            <a:endParaRPr lang="vi-VN" sz="320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US" sz="100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19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vi-VN" sz="19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vi-VN" sz="25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25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Trong trường học có rất nhiều cô bác luôn tận tụy với công </a:t>
            </a:r>
            <a:r>
              <a:rPr lang="vi-VN" sz="25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en-US" sz="25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việc để đem đến cho các em một môi trường học tập an toàn. Chúng ta cần trân trọng, biết ơn những con người đáng quý ấy...!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208271"/>
      </p:ext>
    </p:extLst>
  </p:cSld>
  <p:clrMapOvr>
    <a:masterClrMapping/>
  </p:clrMapOvr>
  <p:transition spd="slow" advClick="0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396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2030</TotalTime>
  <Words>639</Words>
  <Application>Microsoft Office PowerPoint</Application>
  <PresentationFormat>Widescreen</PresentationFormat>
  <Paragraphs>62</Paragraphs>
  <Slides>17</Slides>
  <Notes>1</Notes>
  <HiddenSlides>0</HiddenSlides>
  <MMClips>2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32" baseType="lpstr">
      <vt:lpstr>宋体</vt:lpstr>
      <vt:lpstr>Arial</vt:lpstr>
      <vt:lpstr>Arial-Rounded</vt:lpstr>
      <vt:lpstr>Berlin Sans FB</vt:lpstr>
      <vt:lpstr>Calibri</vt:lpstr>
      <vt:lpstr>Calibri Light</vt:lpstr>
      <vt:lpstr>Georgia</vt:lpstr>
      <vt:lpstr>iCiel Cadena</vt:lpstr>
      <vt:lpstr>Symbol</vt:lpstr>
      <vt:lpstr>Times New Roman</vt:lpstr>
      <vt:lpstr>Office Theme</vt:lpstr>
      <vt:lpstr>1_Office Theme</vt:lpstr>
      <vt:lpstr>11_Office Theme</vt:lpstr>
      <vt:lpstr>4_Office Theme</vt:lpstr>
      <vt:lpstr>Packager Shell Object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272</cp:revision>
  <dcterms:created xsi:type="dcterms:W3CDTF">2021-09-14T10:01:26Z</dcterms:created>
  <dcterms:modified xsi:type="dcterms:W3CDTF">2026-05-17T04:52:49Z</dcterms:modified>
</cp:coreProperties>
</file>