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0" r:id="rId4"/>
    <p:sldId id="488" r:id="rId5"/>
    <p:sldId id="495" r:id="rId6"/>
    <p:sldId id="463" r:id="rId7"/>
    <p:sldId id="490" r:id="rId8"/>
    <p:sldId id="271" r:id="rId9"/>
    <p:sldId id="464" r:id="rId10"/>
    <p:sldId id="491" r:id="rId11"/>
    <p:sldId id="492" r:id="rId12"/>
    <p:sldId id="493" r:id="rId13"/>
    <p:sldId id="496" r:id="rId14"/>
    <p:sldId id="290" r:id="rId15"/>
    <p:sldId id="285" r:id="rId16"/>
    <p:sldId id="497" r:id="rId17"/>
    <p:sldId id="262" r:id="rId18"/>
    <p:sldId id="263" r:id="rId19"/>
    <p:sldId id="289" r:id="rId20"/>
    <p:sldId id="291" r:id="rId21"/>
    <p:sldId id="296" r:id="rId22"/>
    <p:sldId id="288" r:id="rId23"/>
    <p:sldId id="277" r:id="rId24"/>
    <p:sldId id="292" r:id="rId25"/>
    <p:sldId id="293" r:id="rId26"/>
    <p:sldId id="294" r:id="rId27"/>
    <p:sldId id="279" r:id="rId28"/>
  </p:sldIdLst>
  <p:sldSz cx="12344400" cy="77724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872" y="48"/>
      </p:cViewPr>
      <p:guideLst>
        <p:guide orient="horz" pos="2448"/>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1272011"/>
            <a:ext cx="10492740" cy="2705947"/>
          </a:xfrm>
        </p:spPr>
        <p:txBody>
          <a:bodyPr anchor="b"/>
          <a:lstStyle>
            <a:lvl1pPr algn="ctr">
              <a:defRPr sz="7500"/>
            </a:lvl1pPr>
          </a:lstStyle>
          <a:p>
            <a:r>
              <a:rPr lang="en-US"/>
              <a:t>Click to edit Master title style</a:t>
            </a:r>
            <a:endParaRPr lang="en-US" dirty="0"/>
          </a:p>
        </p:txBody>
      </p:sp>
      <p:sp>
        <p:nvSpPr>
          <p:cNvPr id="3" name="Subtitle 2"/>
          <p:cNvSpPr>
            <a:spLocks noGrp="1"/>
          </p:cNvSpPr>
          <p:nvPr>
            <p:ph type="subTitle" idx="1"/>
          </p:nvPr>
        </p:nvSpPr>
        <p:spPr>
          <a:xfrm>
            <a:off x="1543050" y="4082310"/>
            <a:ext cx="9258300" cy="1876530"/>
          </a:xfrm>
        </p:spPr>
        <p:txBody>
          <a:bodyPr/>
          <a:lstStyle>
            <a:lvl1pPr marL="0" indent="0" algn="ctr">
              <a:buNone/>
              <a:defRPr sz="3000"/>
            </a:lvl1pPr>
            <a:lvl2pPr marL="574746" indent="0" algn="ctr">
              <a:buNone/>
              <a:defRPr sz="2500"/>
            </a:lvl2pPr>
            <a:lvl3pPr marL="1149492" indent="0" algn="ctr">
              <a:buNone/>
              <a:defRPr sz="2300"/>
            </a:lvl3pPr>
            <a:lvl4pPr marL="1724238" indent="0" algn="ctr">
              <a:buNone/>
              <a:defRPr sz="2000"/>
            </a:lvl4pPr>
            <a:lvl5pPr marL="2298984" indent="0" algn="ctr">
              <a:buNone/>
              <a:defRPr sz="2000"/>
            </a:lvl5pPr>
            <a:lvl6pPr marL="2873731" indent="0" algn="ctr">
              <a:buNone/>
              <a:defRPr sz="2000"/>
            </a:lvl6pPr>
            <a:lvl7pPr marL="3448477" indent="0" algn="ctr">
              <a:buNone/>
              <a:defRPr sz="2000"/>
            </a:lvl7pPr>
            <a:lvl8pPr marL="4023223" indent="0" algn="ctr">
              <a:buNone/>
              <a:defRPr sz="2000"/>
            </a:lvl8pPr>
            <a:lvl9pPr marL="459796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7692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9689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62" y="413808"/>
            <a:ext cx="2661761"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48678" y="413808"/>
            <a:ext cx="7830979"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04201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61838" y="680227"/>
            <a:ext cx="8596530" cy="6181653"/>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80"/>
            </a:lvl1pPr>
            <a:lvl2pPr lvl="1">
              <a:spcBef>
                <a:spcPts val="0"/>
              </a:spcBef>
              <a:spcAft>
                <a:spcPts val="0"/>
              </a:spcAft>
              <a:buSzPts val="4800"/>
              <a:buNone/>
              <a:defRPr sz="6480"/>
            </a:lvl2pPr>
            <a:lvl3pPr lvl="2">
              <a:spcBef>
                <a:spcPts val="0"/>
              </a:spcBef>
              <a:spcAft>
                <a:spcPts val="0"/>
              </a:spcAft>
              <a:buSzPts val="4800"/>
              <a:buNone/>
              <a:defRPr sz="6480"/>
            </a:lvl3pPr>
            <a:lvl4pPr lvl="3">
              <a:spcBef>
                <a:spcPts val="0"/>
              </a:spcBef>
              <a:spcAft>
                <a:spcPts val="0"/>
              </a:spcAft>
              <a:buSzPts val="4800"/>
              <a:buNone/>
              <a:defRPr sz="6480"/>
            </a:lvl4pPr>
            <a:lvl5pPr lvl="4">
              <a:spcBef>
                <a:spcPts val="0"/>
              </a:spcBef>
              <a:spcAft>
                <a:spcPts val="0"/>
              </a:spcAft>
              <a:buSzPts val="4800"/>
              <a:buNone/>
              <a:defRPr sz="6480"/>
            </a:lvl5pPr>
            <a:lvl6pPr lvl="5">
              <a:spcBef>
                <a:spcPts val="0"/>
              </a:spcBef>
              <a:spcAft>
                <a:spcPts val="0"/>
              </a:spcAft>
              <a:buSzPts val="4800"/>
              <a:buNone/>
              <a:defRPr sz="6480"/>
            </a:lvl6pPr>
            <a:lvl7pPr lvl="6">
              <a:spcBef>
                <a:spcPts val="0"/>
              </a:spcBef>
              <a:spcAft>
                <a:spcPts val="0"/>
              </a:spcAft>
              <a:buSzPts val="4800"/>
              <a:buNone/>
              <a:defRPr sz="6480"/>
            </a:lvl7pPr>
            <a:lvl8pPr lvl="7">
              <a:spcBef>
                <a:spcPts val="0"/>
              </a:spcBef>
              <a:spcAft>
                <a:spcPts val="0"/>
              </a:spcAft>
              <a:buSzPts val="4800"/>
              <a:buNone/>
              <a:defRPr sz="6480"/>
            </a:lvl8pPr>
            <a:lvl9pPr lvl="8">
              <a:spcBef>
                <a:spcPts val="0"/>
              </a:spcBef>
              <a:spcAft>
                <a:spcPts val="0"/>
              </a:spcAft>
              <a:buSzPts val="4800"/>
              <a:buNone/>
              <a:defRPr sz="6480"/>
            </a:lvl9pPr>
          </a:lstStyle>
          <a:p>
            <a:endParaRPr/>
          </a:p>
        </p:txBody>
      </p:sp>
      <p:sp>
        <p:nvSpPr>
          <p:cNvPr id="34" name="Google Shape;34;p8"/>
          <p:cNvSpPr txBox="1">
            <a:spLocks noGrp="1"/>
          </p:cNvSpPr>
          <p:nvPr>
            <p:ph type="sldNum" idx="12"/>
          </p:nvPr>
        </p:nvSpPr>
        <p:spPr>
          <a:xfrm>
            <a:off x="11437818" y="7046639"/>
            <a:ext cx="740745"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4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8B9C1-1862-4FFC-A527-3308E549BC7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7864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249" y="1937705"/>
            <a:ext cx="10647045" cy="3233102"/>
          </a:xfrm>
        </p:spPr>
        <p:txBody>
          <a:bodyPr anchor="b"/>
          <a:lstStyle>
            <a:lvl1pPr>
              <a:defRPr sz="7500"/>
            </a:lvl1pPr>
          </a:lstStyle>
          <a:p>
            <a:r>
              <a:rPr lang="en-US"/>
              <a:t>Click to edit Master title style</a:t>
            </a:r>
            <a:endParaRPr lang="en-US" dirty="0"/>
          </a:p>
        </p:txBody>
      </p:sp>
      <p:sp>
        <p:nvSpPr>
          <p:cNvPr id="3" name="Text Placeholder 2"/>
          <p:cNvSpPr>
            <a:spLocks noGrp="1"/>
          </p:cNvSpPr>
          <p:nvPr>
            <p:ph type="body" idx="1"/>
          </p:nvPr>
        </p:nvSpPr>
        <p:spPr>
          <a:xfrm>
            <a:off x="842249" y="5201393"/>
            <a:ext cx="10647045" cy="1700212"/>
          </a:xfrm>
        </p:spPr>
        <p:txBody>
          <a:bodyPr/>
          <a:lstStyle>
            <a:lvl1pPr marL="0" indent="0">
              <a:buNone/>
              <a:defRPr sz="3000">
                <a:solidFill>
                  <a:schemeClr val="tx1"/>
                </a:solidFill>
              </a:defRPr>
            </a:lvl1pPr>
            <a:lvl2pPr marL="574746" indent="0">
              <a:buNone/>
              <a:defRPr sz="2500">
                <a:solidFill>
                  <a:schemeClr val="tx1">
                    <a:tint val="75000"/>
                  </a:schemeClr>
                </a:solidFill>
              </a:defRPr>
            </a:lvl2pPr>
            <a:lvl3pPr marL="1149492" indent="0">
              <a:buNone/>
              <a:defRPr sz="2300">
                <a:solidFill>
                  <a:schemeClr val="tx1">
                    <a:tint val="75000"/>
                  </a:schemeClr>
                </a:solidFill>
              </a:defRPr>
            </a:lvl3pPr>
            <a:lvl4pPr marL="1724238" indent="0">
              <a:buNone/>
              <a:defRPr sz="2000">
                <a:solidFill>
                  <a:schemeClr val="tx1">
                    <a:tint val="75000"/>
                  </a:schemeClr>
                </a:solidFill>
              </a:defRPr>
            </a:lvl4pPr>
            <a:lvl5pPr marL="2298984" indent="0">
              <a:buNone/>
              <a:defRPr sz="2000">
                <a:solidFill>
                  <a:schemeClr val="tx1">
                    <a:tint val="75000"/>
                  </a:schemeClr>
                </a:solidFill>
              </a:defRPr>
            </a:lvl5pPr>
            <a:lvl6pPr marL="2873731" indent="0">
              <a:buNone/>
              <a:defRPr sz="2000">
                <a:solidFill>
                  <a:schemeClr val="tx1">
                    <a:tint val="75000"/>
                  </a:schemeClr>
                </a:solidFill>
              </a:defRPr>
            </a:lvl6pPr>
            <a:lvl7pPr marL="3448477" indent="0">
              <a:buNone/>
              <a:defRPr sz="2000">
                <a:solidFill>
                  <a:schemeClr val="tx1">
                    <a:tint val="75000"/>
                  </a:schemeClr>
                </a:solidFill>
              </a:defRPr>
            </a:lvl7pPr>
            <a:lvl8pPr marL="4023223" indent="0">
              <a:buNone/>
              <a:defRPr sz="2000">
                <a:solidFill>
                  <a:schemeClr val="tx1">
                    <a:tint val="75000"/>
                  </a:schemeClr>
                </a:solidFill>
              </a:defRPr>
            </a:lvl8pPr>
            <a:lvl9pPr marL="459796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C8B9C1-1862-4FFC-A527-3308E549BC7F}"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424979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8678" y="2069042"/>
            <a:ext cx="524637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9353" y="2069042"/>
            <a:ext cx="524637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8B9C1-1862-4FFC-A527-3308E549BC7F}"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6198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0285" y="413810"/>
            <a:ext cx="10647045"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0287" y="1905318"/>
            <a:ext cx="5222259"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a:t>Edit Master text styles</a:t>
            </a:r>
          </a:p>
        </p:txBody>
      </p:sp>
      <p:sp>
        <p:nvSpPr>
          <p:cNvPr id="4" name="Content Placeholder 3"/>
          <p:cNvSpPr>
            <a:spLocks noGrp="1"/>
          </p:cNvSpPr>
          <p:nvPr>
            <p:ph sz="half" idx="2"/>
          </p:nvPr>
        </p:nvSpPr>
        <p:spPr>
          <a:xfrm>
            <a:off x="850287" y="2839085"/>
            <a:ext cx="5222259"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9353" y="1905318"/>
            <a:ext cx="5247978" cy="933767"/>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a:t>Edit Master text styles</a:t>
            </a:r>
          </a:p>
        </p:txBody>
      </p:sp>
      <p:sp>
        <p:nvSpPr>
          <p:cNvPr id="6" name="Content Placeholder 5"/>
          <p:cNvSpPr>
            <a:spLocks noGrp="1"/>
          </p:cNvSpPr>
          <p:nvPr>
            <p:ph sz="quarter" idx="4"/>
          </p:nvPr>
        </p:nvSpPr>
        <p:spPr>
          <a:xfrm>
            <a:off x="6249353" y="2839085"/>
            <a:ext cx="5247978"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8B9C1-1862-4FFC-A527-3308E549BC7F}"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60453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C8B9C1-1862-4FFC-A527-3308E549BC7F}"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904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8B9C1-1862-4FFC-A527-3308E549BC7F}"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28175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5247978" y="1119083"/>
            <a:ext cx="6249353" cy="552344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38773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286" y="518160"/>
            <a:ext cx="3981390" cy="1813560"/>
          </a:xfrm>
        </p:spPr>
        <p:txBody>
          <a:bodyPr anchor="b"/>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7978" y="1119083"/>
            <a:ext cx="6249353" cy="5523442"/>
          </a:xfrm>
        </p:spPr>
        <p:txBody>
          <a:bodyPr anchor="t"/>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n-US"/>
              <a:t>Click icon to add picture</a:t>
            </a:r>
            <a:endParaRPr lang="en-US" dirty="0"/>
          </a:p>
        </p:txBody>
      </p:sp>
      <p:sp>
        <p:nvSpPr>
          <p:cNvPr id="4" name="Text Placeholder 3"/>
          <p:cNvSpPr>
            <a:spLocks noGrp="1"/>
          </p:cNvSpPr>
          <p:nvPr>
            <p:ph type="body" sz="half" idx="2"/>
          </p:nvPr>
        </p:nvSpPr>
        <p:spPr>
          <a:xfrm>
            <a:off x="850286" y="2331720"/>
            <a:ext cx="3981390" cy="4319800"/>
          </a:xfrm>
        </p:spPr>
        <p:txBody>
          <a:bodyPr/>
          <a:lstStyle>
            <a:lvl1pPr marL="0" indent="0">
              <a:buNone/>
              <a:defRPr sz="2000"/>
            </a:lvl1pPr>
            <a:lvl2pPr marL="574746" indent="0">
              <a:buNone/>
              <a:defRPr sz="1800"/>
            </a:lvl2pPr>
            <a:lvl3pPr marL="1149492" indent="0">
              <a:buNone/>
              <a:defRPr sz="1500"/>
            </a:lvl3pPr>
            <a:lvl4pPr marL="1724238" indent="0">
              <a:buNone/>
              <a:defRPr sz="1300"/>
            </a:lvl4pPr>
            <a:lvl5pPr marL="2298984" indent="0">
              <a:buNone/>
              <a:defRPr sz="1300"/>
            </a:lvl5pPr>
            <a:lvl6pPr marL="2873731" indent="0">
              <a:buNone/>
              <a:defRPr sz="1300"/>
            </a:lvl6pPr>
            <a:lvl7pPr marL="3448477" indent="0">
              <a:buNone/>
              <a:defRPr sz="1300"/>
            </a:lvl7pPr>
            <a:lvl8pPr marL="4023223" indent="0">
              <a:buNone/>
              <a:defRPr sz="1300"/>
            </a:lvl8pPr>
            <a:lvl9pPr marL="459796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39C8B9C1-1862-4FFC-A527-3308E549BC7F}"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B65-3A6F-47CA-9F8D-B49A4AB1C7B5}" type="slidenum">
              <a:rPr lang="en-US" smtClean="0"/>
              <a:t>‹#›</a:t>
            </a:fld>
            <a:endParaRPr lang="en-US"/>
          </a:p>
        </p:txBody>
      </p:sp>
    </p:spTree>
    <p:extLst>
      <p:ext uri="{BB962C8B-B14F-4D97-AF65-F5344CB8AC3E}">
        <p14:creationId xmlns:p14="http://schemas.microsoft.com/office/powerpoint/2010/main" val="149861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678" y="413810"/>
            <a:ext cx="10647045" cy="1502305"/>
          </a:xfrm>
          <a:prstGeom prst="rect">
            <a:avLst/>
          </a:prstGeom>
        </p:spPr>
        <p:txBody>
          <a:bodyPr vert="horz" lIns="114949" tIns="57475" rIns="114949" bIns="5747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8678" y="2069042"/>
            <a:ext cx="10647045" cy="4931516"/>
          </a:xfrm>
          <a:prstGeom prst="rect">
            <a:avLst/>
          </a:prstGeom>
        </p:spPr>
        <p:txBody>
          <a:bodyPr vert="horz" lIns="114949" tIns="57475" rIns="114949" bIns="5747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678" y="7203865"/>
            <a:ext cx="2777490" cy="413808"/>
          </a:xfrm>
          <a:prstGeom prst="rect">
            <a:avLst/>
          </a:prstGeom>
        </p:spPr>
        <p:txBody>
          <a:bodyPr vert="horz" lIns="114949" tIns="57475" rIns="114949" bIns="57475" rtlCol="0" anchor="ctr"/>
          <a:lstStyle>
            <a:lvl1pPr algn="l">
              <a:defRPr sz="1500">
                <a:solidFill>
                  <a:schemeClr val="tx1">
                    <a:tint val="75000"/>
                  </a:schemeClr>
                </a:solidFill>
              </a:defRPr>
            </a:lvl1pPr>
          </a:lstStyle>
          <a:p>
            <a:fld id="{39C8B9C1-1862-4FFC-A527-3308E549BC7F}" type="datetimeFigureOut">
              <a:rPr lang="en-US" smtClean="0"/>
              <a:t>3/19/2023</a:t>
            </a:fld>
            <a:endParaRPr lang="en-US"/>
          </a:p>
        </p:txBody>
      </p:sp>
      <p:sp>
        <p:nvSpPr>
          <p:cNvPr id="5" name="Footer Placeholder 4"/>
          <p:cNvSpPr>
            <a:spLocks noGrp="1"/>
          </p:cNvSpPr>
          <p:nvPr>
            <p:ph type="ftr" sz="quarter" idx="3"/>
          </p:nvPr>
        </p:nvSpPr>
        <p:spPr>
          <a:xfrm>
            <a:off x="4089083" y="7203865"/>
            <a:ext cx="4166235" cy="413808"/>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8233" y="7203865"/>
            <a:ext cx="2777490" cy="413808"/>
          </a:xfrm>
          <a:prstGeom prst="rect">
            <a:avLst/>
          </a:prstGeom>
        </p:spPr>
        <p:txBody>
          <a:bodyPr vert="horz" lIns="114949" tIns="57475" rIns="114949" bIns="57475" rtlCol="0" anchor="ctr"/>
          <a:lstStyle>
            <a:lvl1pPr algn="r">
              <a:defRPr sz="1500">
                <a:solidFill>
                  <a:schemeClr val="tx1">
                    <a:tint val="75000"/>
                  </a:schemeClr>
                </a:solidFill>
              </a:defRPr>
            </a:lvl1pPr>
          </a:lstStyle>
          <a:p>
            <a:fld id="{C01EDB65-3A6F-47CA-9F8D-B49A4AB1C7B5}" type="slidenum">
              <a:rPr lang="en-US" smtClean="0"/>
              <a:t>‹#›</a:t>
            </a:fld>
            <a:endParaRPr lang="en-US"/>
          </a:p>
        </p:txBody>
      </p:sp>
    </p:spTree>
    <p:extLst>
      <p:ext uri="{BB962C8B-B14F-4D97-AF65-F5344CB8AC3E}">
        <p14:creationId xmlns:p14="http://schemas.microsoft.com/office/powerpoint/2010/main" val="241620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149492"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7373" indent="-287373" algn="l" defTabSz="1149492" rtl="0" eaLnBrk="1" latinLnBrk="0" hangingPunct="1">
        <a:lnSpc>
          <a:spcPct val="90000"/>
        </a:lnSpc>
        <a:spcBef>
          <a:spcPts val="1257"/>
        </a:spcBef>
        <a:buFont typeface="Arial" panose="020B0604020202020204" pitchFamily="34" charset="0"/>
        <a:buChar char="•"/>
        <a:defRPr sz="3500" kern="1200">
          <a:solidFill>
            <a:schemeClr val="tx1"/>
          </a:solidFill>
          <a:latin typeface="+mn-lt"/>
          <a:ea typeface="+mn-ea"/>
          <a:cs typeface="+mn-cs"/>
        </a:defRPr>
      </a:lvl1pPr>
      <a:lvl2pPr marL="862119" indent="-287373" algn="l" defTabSz="1149492" rtl="0" eaLnBrk="1" latinLnBrk="0" hangingPunct="1">
        <a:lnSpc>
          <a:spcPct val="90000"/>
        </a:lnSpc>
        <a:spcBef>
          <a:spcPts val="629"/>
        </a:spcBef>
        <a:buFont typeface="Arial" panose="020B0604020202020204" pitchFamily="34" charset="0"/>
        <a:buChar char="•"/>
        <a:defRPr sz="3000" kern="1200">
          <a:solidFill>
            <a:schemeClr val="tx1"/>
          </a:solidFill>
          <a:latin typeface="+mn-lt"/>
          <a:ea typeface="+mn-ea"/>
          <a:cs typeface="+mn-cs"/>
        </a:defRPr>
      </a:lvl2pPr>
      <a:lvl3pPr marL="1436865" indent="-287373" algn="l" defTabSz="1149492" rtl="0" eaLnBrk="1" latinLnBrk="0" hangingPunct="1">
        <a:lnSpc>
          <a:spcPct val="90000"/>
        </a:lnSpc>
        <a:spcBef>
          <a:spcPts val="629"/>
        </a:spcBef>
        <a:buFont typeface="Arial" panose="020B0604020202020204" pitchFamily="34" charset="0"/>
        <a:buChar char="•"/>
        <a:defRPr sz="2500" kern="1200">
          <a:solidFill>
            <a:schemeClr val="tx1"/>
          </a:solidFill>
          <a:latin typeface="+mn-lt"/>
          <a:ea typeface="+mn-ea"/>
          <a:cs typeface="+mn-cs"/>
        </a:defRPr>
      </a:lvl3pPr>
      <a:lvl4pPr marL="2011611"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4pPr>
      <a:lvl5pPr marL="2586358"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5pPr>
      <a:lvl6pPr marL="3161104"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6pPr>
      <a:lvl7pPr marL="3735850"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7pPr>
      <a:lvl8pPr marL="4310596"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8pPr>
      <a:lvl9pPr marL="4885342" indent="-287373" algn="l" defTabSz="1149492" rtl="0" eaLnBrk="1" latinLnBrk="0" hangingPunct="1">
        <a:lnSpc>
          <a:spcPct val="90000"/>
        </a:lnSpc>
        <a:spcBef>
          <a:spcPts val="629"/>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6923"/>
          <a:stretch/>
        </p:blipFill>
        <p:spPr>
          <a:xfrm>
            <a:off x="0" y="0"/>
            <a:ext cx="12344400" cy="7772400"/>
          </a:xfrm>
          <a:prstGeom prst="rect">
            <a:avLst/>
          </a:prstGeom>
        </p:spPr>
      </p:pic>
      <p:sp>
        <p:nvSpPr>
          <p:cNvPr id="6" name="Rectangle 5"/>
          <p:cNvSpPr/>
          <p:nvPr/>
        </p:nvSpPr>
        <p:spPr>
          <a:xfrm>
            <a:off x="661488" y="2277298"/>
            <a:ext cx="11021424" cy="2287656"/>
          </a:xfrm>
          <a:prstGeom prst="rect">
            <a:avLst/>
          </a:prstGeom>
          <a:noFill/>
        </p:spPr>
        <p:txBody>
          <a:bodyPr wrap="square" lIns="86212" tIns="43106" rIns="86212" bIns="43106">
            <a:spAutoFit/>
          </a:bodyPr>
          <a:lstStyle/>
          <a:p>
            <a:pPr algn="ctr"/>
            <a:r>
              <a:rPr lang="en-US" sz="75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Bài 1</a:t>
            </a:r>
          </a:p>
          <a:p>
            <a:pPr algn="ctr"/>
            <a:r>
              <a:rPr lang="en-US" sz="68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KIẾN VÀ CHIM BỒ CÂU</a:t>
            </a:r>
          </a:p>
        </p:txBody>
      </p:sp>
    </p:spTree>
    <p:extLst>
      <p:ext uri="{BB962C8B-B14F-4D97-AF65-F5344CB8AC3E}">
        <p14:creationId xmlns:p14="http://schemas.microsoft.com/office/powerpoint/2010/main" val="2627785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021" y="1050292"/>
            <a:ext cx="11566703" cy="5327612"/>
          </a:xfrm>
          <a:prstGeom prst="rect">
            <a:avLst/>
          </a:prstGeom>
        </p:spPr>
        <p:txBody>
          <a:bodyPr wrap="square">
            <a:spAutoFit/>
          </a:bodyPr>
          <a:lstStyle/>
          <a:p>
            <a:pPr algn="ctr"/>
            <a:r>
              <a:rPr lang="en-US" altLang="zh-CN" sz="4860" b="1" dirty="0" err="1">
                <a:latin typeface="Times New Roman" panose="02020603050405020304" pitchFamily="18" charset="0"/>
                <a:ea typeface="Arial-Rounded" panose="020B0500000000000000" pitchFamily="34" charset="0"/>
                <a:cs typeface="Times New Roman" panose="02020603050405020304" pitchFamily="18" charset="0"/>
                <a:sym typeface="+mn-lt"/>
              </a:rPr>
              <a:t>Kiến</a:t>
            </a:r>
            <a:r>
              <a:rPr lang="en-US" altLang="zh-CN" sz="486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860" b="1" dirty="0" err="1">
                <a:latin typeface="Times New Roman" panose="02020603050405020304" pitchFamily="18" charset="0"/>
                <a:ea typeface="Arial-Rounded" panose="020B0500000000000000" pitchFamily="34" charset="0"/>
                <a:cs typeface="Times New Roman" panose="02020603050405020304" pitchFamily="18" charset="0"/>
                <a:sym typeface="+mn-lt"/>
              </a:rPr>
              <a:t>và</a:t>
            </a:r>
            <a:r>
              <a:rPr lang="en-US" altLang="zh-CN" sz="486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860" b="1" dirty="0" err="1">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486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860" b="1" dirty="0" err="1">
                <a:latin typeface="Times New Roman" panose="02020603050405020304" pitchFamily="18" charset="0"/>
                <a:ea typeface="Arial-Rounded" panose="020B0500000000000000" pitchFamily="34" charset="0"/>
                <a:cs typeface="Times New Roman" panose="02020603050405020304" pitchFamily="18" charset="0"/>
                <a:sym typeface="+mn-lt"/>
              </a:rPr>
              <a:t>bồ</a:t>
            </a:r>
            <a:r>
              <a:rPr lang="en-US" altLang="zh-CN" sz="486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860" b="1" dirty="0" err="1">
                <a:latin typeface="Times New Roman" panose="02020603050405020304" pitchFamily="18" charset="0"/>
                <a:ea typeface="Arial-Rounded" panose="020B0500000000000000" pitchFamily="34" charset="0"/>
                <a:cs typeface="Times New Roman" panose="02020603050405020304" pitchFamily="18" charset="0"/>
                <a:sym typeface="+mn-lt"/>
              </a:rPr>
              <a:t>câu</a:t>
            </a:r>
            <a:endParaRPr lang="en-US" altLang="zh-CN" sz="4860" b="1" dirty="0">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just"/>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486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4860" dirty="0">
                <a:latin typeface="Times New Roman" panose="02020603050405020304" pitchFamily="18" charset="0"/>
                <a:ea typeface="Arial-Rounded" panose="020B0500000000000000" pitchFamily="34" charset="0"/>
                <a:cs typeface="Times New Roman" panose="02020603050405020304" pitchFamily="18" charset="0"/>
              </a:rPr>
              <a:t> may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bị</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rơi</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vùng</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vẫy</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4860" dirty="0">
                <a:latin typeface="Times New Roman" panose="02020603050405020304" pitchFamily="18" charset="0"/>
                <a:ea typeface="Arial-Rounded" panose="020B0500000000000000" pitchFamily="34" charset="0"/>
                <a:cs typeface="Times New Roman" panose="02020603050405020304" pitchFamily="18" charset="0"/>
              </a:rPr>
              <a:t> la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486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4860" dirty="0">
                <a:latin typeface="Times New Roman" panose="02020603050405020304" pitchFamily="18" charset="0"/>
                <a:ea typeface="Arial-Rounded" panose="020B0500000000000000" pitchFamily="34" charset="0"/>
                <a:cs typeface="Times New Roman" panose="02020603050405020304" pitchFamily="18" charset="0"/>
              </a:rPr>
              <a:t>  -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486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kêu</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trí</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nhặt</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thả</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bám</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leo</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r>
              <a:rPr lang="en-US" sz="4860" dirty="0" err="1">
                <a:latin typeface="Times New Roman" panose="02020603050405020304" pitchFamily="18" charset="0"/>
                <a:ea typeface="Arial-Rounded" panose="020B0500000000000000" pitchFamily="34" charset="0"/>
                <a:cs typeface="Times New Roman" panose="02020603050405020304" pitchFamily="18" charset="0"/>
              </a:rPr>
              <a:t>bờ</a:t>
            </a:r>
            <a:r>
              <a:rPr lang="en-US" sz="4860"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4" name="Rectangle 3"/>
          <p:cNvSpPr/>
          <p:nvPr/>
        </p:nvSpPr>
        <p:spPr>
          <a:xfrm>
            <a:off x="194617" y="1631001"/>
            <a:ext cx="664476" cy="1121846"/>
          </a:xfrm>
          <a:prstGeom prst="rect">
            <a:avLst/>
          </a:prstGeom>
          <a:noFill/>
        </p:spPr>
        <p:txBody>
          <a:bodyPr wrap="none" lIns="123444" tIns="61722" rIns="123444" bIns="61722">
            <a:spAutoFit/>
          </a:bodyPr>
          <a:lstStyle/>
          <a:p>
            <a:pPr algn="ctr"/>
            <a:r>
              <a:rPr lang="vi-VN" sz="6480" b="1" dirty="0">
                <a:ln w="0"/>
                <a:solidFill>
                  <a:srgbClr val="FF0000"/>
                </a:solidFill>
                <a:effectLst>
                  <a:outerShdw blurRad="38100" dist="19050" dir="2700000" algn="tl" rotWithShape="0">
                    <a:schemeClr val="dk1">
                      <a:alpha val="40000"/>
                    </a:schemeClr>
                  </a:outerShdw>
                </a:effectLst>
                <a:latin typeface="+mj-lt"/>
              </a:rPr>
              <a:t>1</a:t>
            </a:r>
            <a:endParaRPr lang="en-US" sz="6480" b="1" dirty="0">
              <a:ln w="0"/>
              <a:solidFill>
                <a:srgbClr val="FF0000"/>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201950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677" y="1338431"/>
            <a:ext cx="11579047" cy="4662815"/>
          </a:xfrm>
          <a:prstGeom prst="rect">
            <a:avLst/>
          </a:prstGeom>
        </p:spPr>
        <p:txBody>
          <a:bodyPr wrap="square">
            <a:spAutoFit/>
          </a:bodyPr>
          <a:lstStyle/>
          <a:p>
            <a:pPr algn="just"/>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thợ</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ngắm</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bắn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Ngay</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lập</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tức</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bò</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cắn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chân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anh</a:t>
            </a:r>
            <a:r>
              <a:rPr lang="en-US" sz="5940" dirty="0">
                <a:latin typeface="Times New Roman" panose="02020603050405020304" pitchFamily="18" charset="0"/>
                <a:ea typeface="Arial-Rounded" panose="020B0500000000000000" pitchFamily="34" charset="0"/>
                <a:cs typeface="Times New Roman" panose="02020603050405020304" pitchFamily="18" charset="0"/>
              </a:rPr>
              <a:t> ta.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thợ</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giật</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liền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bay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594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3"/>
          <p:cNvSpPr/>
          <p:nvPr/>
        </p:nvSpPr>
        <p:spPr>
          <a:xfrm>
            <a:off x="578095" y="1235981"/>
            <a:ext cx="662874" cy="1121846"/>
          </a:xfrm>
          <a:prstGeom prst="rect">
            <a:avLst/>
          </a:prstGeom>
          <a:noFill/>
        </p:spPr>
        <p:txBody>
          <a:bodyPr wrap="none" lIns="123444" tIns="61722" rIns="123444" bIns="61722">
            <a:spAutoFit/>
          </a:bodyPr>
          <a:lstStyle/>
          <a:p>
            <a:pPr algn="ctr"/>
            <a:r>
              <a:rPr lang="en-US" sz="6480" b="1" dirty="0">
                <a:ln w="0"/>
                <a:solidFill>
                  <a:srgbClr val="FF0000"/>
                </a:solidFill>
                <a:effectLst>
                  <a:outerShdw blurRad="38100" dist="19050" dir="2700000" algn="tl" rotWithShape="0">
                    <a:schemeClr val="dk1">
                      <a:alpha val="40000"/>
                    </a:schemeClr>
                  </a:outerShdw>
                </a:effectLst>
                <a:latin typeface="+mj-lt"/>
              </a:rPr>
              <a:t>2</a:t>
            </a:r>
          </a:p>
        </p:txBody>
      </p:sp>
    </p:spTree>
    <p:extLst>
      <p:ext uri="{BB962C8B-B14F-4D97-AF65-F5344CB8AC3E}">
        <p14:creationId xmlns:p14="http://schemas.microsoft.com/office/powerpoint/2010/main" val="859857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988" y="1319160"/>
            <a:ext cx="11788902" cy="5576911"/>
          </a:xfrm>
          <a:prstGeom prst="rect">
            <a:avLst/>
          </a:prstGeom>
        </p:spPr>
        <p:txBody>
          <a:bodyPr wrap="square">
            <a:spAutoFit/>
          </a:bodyPr>
          <a:lstStyle/>
          <a:p>
            <a:pPr algn="just"/>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chỗ</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594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5940" dirty="0">
                <a:latin typeface="Times New Roman" panose="02020603050405020304" pitchFamily="18" charset="0"/>
                <a:ea typeface="Arial-Rounded" panose="020B0500000000000000" pitchFamily="34" charset="0"/>
                <a:cs typeface="Times New Roman" panose="02020603050405020304" pitchFamily="18" charset="0"/>
              </a:rPr>
              <a:t>  -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tớ</a:t>
            </a:r>
            <a:r>
              <a:rPr lang="en-US" sz="594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đáp</a:t>
            </a:r>
            <a:r>
              <a:rPr lang="en-US" sz="594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5940" dirty="0">
                <a:latin typeface="Times New Roman" panose="02020603050405020304" pitchFamily="18" charset="0"/>
                <a:ea typeface="Arial-Rounded" panose="020B0500000000000000" pitchFamily="34" charset="0"/>
                <a:cs typeface="Times New Roman" panose="02020603050405020304" pitchFamily="18" charset="0"/>
              </a:rPr>
              <a:t>  -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tớ</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thoát</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chết</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594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hai</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5940" dirty="0">
                <a:latin typeface="Times New Roman" panose="02020603050405020304" pitchFamily="18" charset="0"/>
                <a:ea typeface="Arial-Rounded" panose="020B0500000000000000" pitchFamily="34" charset="0"/>
                <a:cs typeface="Times New Roman" panose="02020603050405020304" pitchFamily="18" charset="0"/>
              </a:rPr>
              <a:t> </a:t>
            </a:r>
            <a:r>
              <a:rPr lang="en-US" sz="594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594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3"/>
          <p:cNvSpPr/>
          <p:nvPr/>
        </p:nvSpPr>
        <p:spPr>
          <a:xfrm>
            <a:off x="98756" y="1232750"/>
            <a:ext cx="712407" cy="1121846"/>
          </a:xfrm>
          <a:prstGeom prst="rect">
            <a:avLst/>
          </a:prstGeom>
          <a:noFill/>
        </p:spPr>
        <p:txBody>
          <a:bodyPr wrap="square" lIns="123444" tIns="61722" rIns="123444" bIns="61722">
            <a:spAutoFit/>
          </a:bodyPr>
          <a:lstStyle/>
          <a:p>
            <a:pPr algn="ctr"/>
            <a:r>
              <a:rPr lang="en-US" sz="6480" b="1" dirty="0">
                <a:ln w="0"/>
                <a:solidFill>
                  <a:srgbClr val="FF0000"/>
                </a:solidFill>
                <a:effectLst>
                  <a:outerShdw blurRad="38100" dist="19050" dir="2700000" algn="tl" rotWithShape="0">
                    <a:schemeClr val="dk1">
                      <a:alpha val="40000"/>
                    </a:schemeClr>
                  </a:outerShdw>
                </a:effectLst>
                <a:latin typeface="+mj-lt"/>
              </a:rPr>
              <a:t>3</a:t>
            </a:r>
          </a:p>
        </p:txBody>
      </p:sp>
    </p:spTree>
    <p:extLst>
      <p:ext uri="{BB962C8B-B14F-4D97-AF65-F5344CB8AC3E}">
        <p14:creationId xmlns:p14="http://schemas.microsoft.com/office/powerpoint/2010/main" val="376521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1007" y="381361"/>
            <a:ext cx="11582935" cy="8238042"/>
            <a:chOff x="1142812" y="-132350"/>
            <a:chExt cx="7389024" cy="6243001"/>
          </a:xfrm>
        </p:grpSpPr>
        <p:sp>
          <p:nvSpPr>
            <p:cNvPr id="6" name="TextBox 5"/>
            <p:cNvSpPr txBox="1"/>
            <p:nvPr/>
          </p:nvSpPr>
          <p:spPr>
            <a:xfrm>
              <a:off x="3135263" y="-132350"/>
              <a:ext cx="3197853" cy="573773"/>
            </a:xfrm>
            <a:prstGeom prst="rect">
              <a:avLst/>
            </a:prstGeom>
            <a:solidFill>
              <a:schemeClr val="bg1"/>
            </a:solidFill>
          </p:spPr>
          <p:txBody>
            <a:bodyPr wrap="none" rtlCol="0">
              <a:spAutoFit/>
            </a:bodyPr>
            <a:lstStyle/>
            <a:p>
              <a:pPr algn="ct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Kiến</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và</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bồ</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câu</a:t>
              </a:r>
              <a:endPar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4" name="Text Box 1"/>
            <p:cNvSpPr txBox="1"/>
            <p:nvPr/>
          </p:nvSpPr>
          <p:spPr>
            <a:xfrm>
              <a:off x="1142812" y="442894"/>
              <a:ext cx="7389024" cy="5667757"/>
            </a:xfrm>
            <a:prstGeom prst="rect">
              <a:avLst/>
            </a:prstGeom>
            <a:noFill/>
          </p:spPr>
          <p:txBody>
            <a:bodyPr wrap="square" rtlCol="0">
              <a:spAutoFit/>
            </a:bodyPr>
            <a:lstStyle/>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may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bị</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vùng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vẫy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la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kêu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trí</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nhặt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bám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leo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bờ</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ngắm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Ngay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lập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tức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bò</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chân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giật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liền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bay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chỗ</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tớ</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đáp</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tớ</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thoát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chết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hai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 </a:t>
              </a:r>
              <a:r>
                <a:rPr lang="en-US" sz="3200" i="1" dirty="0">
                  <a:latin typeface="Times New Roman" panose="02020603050405020304" pitchFamily="18" charset="0"/>
                  <a:ea typeface="Arial-Rounded" panose="020B0500000000000000" pitchFamily="34" charset="0"/>
                  <a:cs typeface="Times New Roman" panose="02020603050405020304" pitchFamily="18" charset="0"/>
                </a:rPr>
                <a:t>Theo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Ê-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dốp</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0" name="Group 9"/>
          <p:cNvGrpSpPr/>
          <p:nvPr/>
        </p:nvGrpSpPr>
        <p:grpSpPr>
          <a:xfrm>
            <a:off x="10034509" y="3114418"/>
            <a:ext cx="151481" cy="467833"/>
            <a:chOff x="8299525" y="1442232"/>
            <a:chExt cx="175709" cy="539491"/>
          </a:xfrm>
        </p:grpSpPr>
        <p:cxnSp>
          <p:nvCxnSpPr>
            <p:cNvPr id="11" name="Straight Connector 10"/>
            <p:cNvCxnSpPr/>
            <p:nvPr/>
          </p:nvCxnSpPr>
          <p:spPr>
            <a:xfrm flipH="1">
              <a:off x="8378415" y="1458503"/>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299525" y="1442232"/>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33717" y="4639167"/>
            <a:ext cx="129668" cy="481502"/>
            <a:chOff x="8330005" y="1433494"/>
            <a:chExt cx="145229" cy="548229"/>
          </a:xfrm>
        </p:grpSpPr>
        <p:cxnSp>
          <p:nvCxnSpPr>
            <p:cNvPr id="15" name="Straight Connector 14"/>
            <p:cNvCxnSpPr/>
            <p:nvPr/>
          </p:nvCxnSpPr>
          <p:spPr>
            <a:xfrm flipH="1">
              <a:off x="8378415" y="1458503"/>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330005" y="1433494"/>
              <a:ext cx="96819" cy="5232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874980" y="7043414"/>
            <a:ext cx="104523" cy="469869"/>
            <a:chOff x="8299525" y="1442232"/>
            <a:chExt cx="175709" cy="539491"/>
          </a:xfrm>
        </p:grpSpPr>
        <p:cxnSp>
          <p:nvCxnSpPr>
            <p:cNvPr id="21" name="Straight Connector 20"/>
            <p:cNvCxnSpPr/>
            <p:nvPr/>
          </p:nvCxnSpPr>
          <p:spPr>
            <a:xfrm flipH="1">
              <a:off x="8378415" y="1458503"/>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299525" y="1442232"/>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351007" y="918062"/>
            <a:ext cx="526619" cy="789447"/>
          </a:xfrm>
          <a:prstGeom prst="rect">
            <a:avLst/>
          </a:prstGeom>
          <a:noFill/>
        </p:spPr>
        <p:txBody>
          <a:bodyPr wrap="none" lIns="123444" tIns="61722" rIns="123444" bIns="61722">
            <a:spAutoFit/>
          </a:bodyPr>
          <a:lstStyle/>
          <a:p>
            <a:pPr algn="ctr"/>
            <a:r>
              <a:rPr lang="vi-VN" sz="4320" b="1" dirty="0">
                <a:ln w="0"/>
                <a:solidFill>
                  <a:srgbClr val="FF0000"/>
                </a:solidFill>
                <a:effectLst>
                  <a:outerShdw blurRad="38100" dist="19050" dir="2700000" algn="tl" rotWithShape="0">
                    <a:schemeClr val="dk1">
                      <a:alpha val="40000"/>
                    </a:schemeClr>
                  </a:outerShdw>
                </a:effectLst>
                <a:latin typeface="+mj-lt"/>
              </a:rPr>
              <a:t>1</a:t>
            </a:r>
            <a:endParaRPr lang="en-US" sz="4320" b="1" dirty="0">
              <a:ln w="0"/>
              <a:solidFill>
                <a:srgbClr val="FF0000"/>
              </a:solidFill>
              <a:effectLst>
                <a:outerShdw blurRad="38100" dist="19050" dir="2700000" algn="tl" rotWithShape="0">
                  <a:schemeClr val="dk1">
                    <a:alpha val="40000"/>
                  </a:schemeClr>
                </a:outerShdw>
              </a:effectLst>
              <a:latin typeface="+mj-lt"/>
            </a:endParaRPr>
          </a:p>
        </p:txBody>
      </p:sp>
      <p:sp>
        <p:nvSpPr>
          <p:cNvPr id="24" name="Rectangle 23"/>
          <p:cNvSpPr/>
          <p:nvPr/>
        </p:nvSpPr>
        <p:spPr>
          <a:xfrm>
            <a:off x="351808" y="3560064"/>
            <a:ext cx="525016" cy="789447"/>
          </a:xfrm>
          <a:prstGeom prst="rect">
            <a:avLst/>
          </a:prstGeom>
          <a:noFill/>
        </p:spPr>
        <p:txBody>
          <a:bodyPr wrap="none" lIns="123444" tIns="61722" rIns="123444" bIns="61722">
            <a:spAutoFit/>
          </a:bodyPr>
          <a:lstStyle/>
          <a:p>
            <a:pPr algn="ctr"/>
            <a:r>
              <a:rPr lang="en-US" sz="4320" b="1" dirty="0">
                <a:ln w="0"/>
                <a:solidFill>
                  <a:srgbClr val="FF0000"/>
                </a:solidFill>
                <a:effectLst>
                  <a:outerShdw blurRad="38100" dist="19050" dir="2700000" algn="tl" rotWithShape="0">
                    <a:schemeClr val="dk1">
                      <a:alpha val="40000"/>
                    </a:schemeClr>
                  </a:outerShdw>
                </a:effectLst>
                <a:latin typeface="+mj-lt"/>
              </a:rPr>
              <a:t>2</a:t>
            </a:r>
          </a:p>
        </p:txBody>
      </p:sp>
      <p:sp>
        <p:nvSpPr>
          <p:cNvPr id="25" name="Rectangle 24"/>
          <p:cNvSpPr/>
          <p:nvPr/>
        </p:nvSpPr>
        <p:spPr>
          <a:xfrm>
            <a:off x="345329" y="4939138"/>
            <a:ext cx="525016" cy="789447"/>
          </a:xfrm>
          <a:prstGeom prst="rect">
            <a:avLst/>
          </a:prstGeom>
          <a:noFill/>
        </p:spPr>
        <p:txBody>
          <a:bodyPr wrap="none" lIns="123444" tIns="61722" rIns="123444" bIns="61722">
            <a:spAutoFit/>
          </a:bodyPr>
          <a:lstStyle/>
          <a:p>
            <a:pPr algn="ctr"/>
            <a:r>
              <a:rPr lang="en-US" sz="4320" b="1" dirty="0">
                <a:ln w="0"/>
                <a:solidFill>
                  <a:srgbClr val="FF0000"/>
                </a:solidFill>
                <a:effectLst>
                  <a:outerShdw blurRad="38100" dist="19050" dir="2700000" algn="tl" rotWithShape="0">
                    <a:schemeClr val="dk1">
                      <a:alpha val="40000"/>
                    </a:schemeClr>
                  </a:outerShdw>
                </a:effectLst>
                <a:latin typeface="+mj-lt"/>
              </a:rPr>
              <a:t>3</a:t>
            </a:r>
          </a:p>
        </p:txBody>
      </p:sp>
    </p:spTree>
    <p:extLst>
      <p:ext uri="{BB962C8B-B14F-4D97-AF65-F5344CB8AC3E}">
        <p14:creationId xmlns:p14="http://schemas.microsoft.com/office/powerpoint/2010/main" val="10108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vdoc.vn/data/image/2021/03/17/giai-bai-tap-tieng-viet-1-trang-84-85-86-87-bai-1-kien-va-chim-bo-ca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0" y="546265"/>
            <a:ext cx="10818421" cy="66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69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0" y="1205724"/>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vùng vẫy:</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3" name="矩形 8"/>
          <p:cNvSpPr/>
          <p:nvPr/>
        </p:nvSpPr>
        <p:spPr>
          <a:xfrm>
            <a:off x="3092649" y="1288768"/>
            <a:ext cx="8081604" cy="1193291"/>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Hoạt động liên tiếp để thoát khỏi một tình trạng nào đó.</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4" name="矩形 8"/>
          <p:cNvSpPr/>
          <p:nvPr/>
        </p:nvSpPr>
        <p:spPr>
          <a:xfrm>
            <a:off x="-1" y="2426572"/>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nhanh trí:</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5" name="矩形 8"/>
          <p:cNvSpPr/>
          <p:nvPr/>
        </p:nvSpPr>
        <p:spPr>
          <a:xfrm>
            <a:off x="3079789" y="2498820"/>
            <a:ext cx="8081604" cy="654682"/>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Suy nghĩ nhanh, ứng phó nhanh.</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6" name="矩形 8"/>
          <p:cNvSpPr/>
          <p:nvPr/>
        </p:nvSpPr>
        <p:spPr>
          <a:xfrm>
            <a:off x="12859" y="3227347"/>
            <a:ext cx="3568182" cy="731626"/>
          </a:xfrm>
          <a:prstGeom prst="rect">
            <a:avLst/>
          </a:prstGeom>
        </p:spPr>
        <p:txBody>
          <a:bodyPr wrap="square" lIns="114949" tIns="57475" rIns="114949" bIns="57475">
            <a:spAutoFit/>
          </a:bodyPr>
          <a:lstStyle/>
          <a:p>
            <a:pPr algn="ctr"/>
            <a:r>
              <a:rPr lang="en-US" altLang="zh-CN" sz="4000" b="1">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rPr>
              <a:t>thợ săn:</a:t>
            </a:r>
            <a:endParaRPr lang="zh-CN" altLang="en-US" sz="40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
        <p:nvSpPr>
          <p:cNvPr id="7" name="矩形 8"/>
          <p:cNvSpPr/>
          <p:nvPr/>
        </p:nvSpPr>
        <p:spPr>
          <a:xfrm>
            <a:off x="3092649" y="3299596"/>
            <a:ext cx="8081604" cy="1193291"/>
          </a:xfrm>
          <a:prstGeom prst="rect">
            <a:avLst/>
          </a:prstGeom>
        </p:spPr>
        <p:txBody>
          <a:bodyPr wrap="square" lIns="114949" tIns="57475" rIns="114949" bIns="57475">
            <a:spAutoFit/>
          </a:bodyPr>
          <a:lstStyle/>
          <a:p>
            <a:pPr algn="just"/>
            <a:r>
              <a:rPr lang="en-US" altLang="zh-CN" sz="3500" b="1">
                <a:latin typeface="UVnAvant-Narrow" panose="020B0500000000000000" pitchFamily="34" charset="0"/>
                <a:ea typeface="UVnAvant-Narrow" panose="020B0500000000000000" pitchFamily="34" charset="0"/>
                <a:cs typeface="UVnAvant-Narrow" panose="020B0500000000000000" pitchFamily="34" charset="0"/>
                <a:sym typeface="+mn-lt"/>
              </a:rPr>
              <a:t>Người chuyên làm nghề săn bắn thú rừng và chim.</a:t>
            </a:r>
            <a:endParaRPr lang="zh-CN" altLang="en-US" sz="3500" b="1" dirty="0">
              <a:latin typeface="UVnAvant-Narrow" panose="020B0500000000000000" pitchFamily="34" charset="0"/>
              <a:ea typeface="UVnAvant-Narrow" panose="020B0500000000000000" pitchFamily="34" charset="0"/>
              <a:cs typeface="UVnAvant-Narrow" panose="020B0500000000000000" pitchFamily="34" charset="0"/>
              <a:sym typeface="+mn-lt"/>
            </a:endParaRPr>
          </a:p>
        </p:txBody>
      </p:sp>
    </p:spTree>
    <p:extLst>
      <p:ext uri="{BB962C8B-B14F-4D97-AF65-F5344CB8AC3E}">
        <p14:creationId xmlns:p14="http://schemas.microsoft.com/office/powerpoint/2010/main" val="6538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1007" y="381361"/>
            <a:ext cx="11582935" cy="8238042"/>
            <a:chOff x="1142812" y="-132350"/>
            <a:chExt cx="7389024" cy="6243001"/>
          </a:xfrm>
        </p:grpSpPr>
        <p:sp>
          <p:nvSpPr>
            <p:cNvPr id="6" name="TextBox 5"/>
            <p:cNvSpPr txBox="1"/>
            <p:nvPr/>
          </p:nvSpPr>
          <p:spPr>
            <a:xfrm>
              <a:off x="3135263" y="-132350"/>
              <a:ext cx="3197853" cy="573773"/>
            </a:xfrm>
            <a:prstGeom prst="rect">
              <a:avLst/>
            </a:prstGeom>
            <a:solidFill>
              <a:schemeClr val="bg1"/>
            </a:solidFill>
          </p:spPr>
          <p:txBody>
            <a:bodyPr wrap="none" rtlCol="0">
              <a:spAutoFit/>
            </a:bodyPr>
            <a:lstStyle/>
            <a:p>
              <a:pPr algn="ct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Kiến</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và</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bồ</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câu</a:t>
              </a:r>
              <a:endPar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4" name="Text Box 1"/>
            <p:cNvSpPr txBox="1"/>
            <p:nvPr/>
          </p:nvSpPr>
          <p:spPr>
            <a:xfrm>
              <a:off x="1142812" y="442894"/>
              <a:ext cx="7389024" cy="5667757"/>
            </a:xfrm>
            <a:prstGeom prst="rect">
              <a:avLst/>
            </a:prstGeom>
            <a:noFill/>
          </p:spPr>
          <p:txBody>
            <a:bodyPr wrap="square" rtlCol="0">
              <a:spAutoFit/>
            </a:bodyPr>
            <a:lstStyle/>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may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bị</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vùng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vẫy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la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kêu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trí</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nhặt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bám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leo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bờ</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ngắm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Ngay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lập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tức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bò</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chân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giật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liền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bay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chỗ</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tớ</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đáp</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tớ</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thoát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chết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hai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 </a:t>
              </a:r>
              <a:r>
                <a:rPr lang="en-US" sz="3200" i="1" dirty="0">
                  <a:latin typeface="Times New Roman" panose="02020603050405020304" pitchFamily="18" charset="0"/>
                  <a:ea typeface="Arial-Rounded" panose="020B0500000000000000" pitchFamily="34" charset="0"/>
                  <a:cs typeface="Times New Roman" panose="02020603050405020304" pitchFamily="18" charset="0"/>
                </a:rPr>
                <a:t>Theo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Ê-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dốp</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108121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4" name="Rectangle 3"/>
          <p:cNvSpPr/>
          <p:nvPr/>
        </p:nvSpPr>
        <p:spPr>
          <a:xfrm>
            <a:off x="1824999" y="2822926"/>
            <a:ext cx="8724853"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Trả lời câu hỏi</a:t>
            </a:r>
          </a:p>
        </p:txBody>
      </p:sp>
    </p:spTree>
    <p:extLst>
      <p:ext uri="{BB962C8B-B14F-4D97-AF65-F5344CB8AC3E}">
        <p14:creationId xmlns:p14="http://schemas.microsoft.com/office/powerpoint/2010/main" val="3503182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
            <a:ext cx="12344400" cy="7772400"/>
          </a:xfrm>
          <a:prstGeom prst="rect">
            <a:avLst/>
          </a:prstGeom>
        </p:spPr>
      </p:pic>
      <p:sp>
        <p:nvSpPr>
          <p:cNvPr id="4" name="Rectangle 3">
            <a:extLst>
              <a:ext uri="{FF2B5EF4-FFF2-40B4-BE49-F238E27FC236}">
                <a16:creationId xmlns:a16="http://schemas.microsoft.com/office/drawing/2014/main" id="{F3AE2D3B-8A66-4D37-9F98-E5BC3B6825E5}"/>
              </a:ext>
            </a:extLst>
          </p:cNvPr>
          <p:cNvSpPr/>
          <p:nvPr/>
        </p:nvSpPr>
        <p:spPr>
          <a:xfrm>
            <a:off x="449396" y="1744698"/>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Bồ câu đã làm gì để cứu kiến</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5" name="Rectangle 4">
            <a:extLst>
              <a:ext uri="{FF2B5EF4-FFF2-40B4-BE49-F238E27FC236}">
                <a16:creationId xmlns:a16="http://schemas.microsoft.com/office/drawing/2014/main" id="{0D5412BB-5903-408F-9691-A062A2CB8E86}"/>
              </a:ext>
            </a:extLst>
          </p:cNvPr>
          <p:cNvSpPr/>
          <p:nvPr/>
        </p:nvSpPr>
        <p:spPr>
          <a:xfrm>
            <a:off x="995028" y="2307633"/>
            <a:ext cx="10881608"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Bồ câu nhanh trí nhặt một chiếc lá thả xuống nước để cứu kiến.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6" name="Rectangle 5">
            <a:extLst>
              <a:ext uri="{FF2B5EF4-FFF2-40B4-BE49-F238E27FC236}">
                <a16:creationId xmlns:a16="http://schemas.microsoft.com/office/drawing/2014/main" id="{F3AE2D3B-8A66-4D37-9F98-E5BC3B6825E5}"/>
              </a:ext>
            </a:extLst>
          </p:cNvPr>
          <p:cNvSpPr/>
          <p:nvPr/>
        </p:nvSpPr>
        <p:spPr>
          <a:xfrm>
            <a:off x="487971" y="3423675"/>
            <a:ext cx="10874313" cy="633325"/>
          </a:xfrm>
          <a:prstGeom prst="rect">
            <a:avLst/>
          </a:prstGeom>
        </p:spPr>
        <p:txBody>
          <a:bodyPr wrap="square" lIns="93799" tIns="46900" rIns="93799" bIns="46900">
            <a:spAutoFit/>
          </a:bodyPr>
          <a:lstStyle/>
          <a:p>
            <a:r>
              <a:rPr lang="en-US" sz="3500" dirty="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b</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Kiến đã làm gì để cứu bồ câu</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7" name="Rectangle 6">
            <a:extLst>
              <a:ext uri="{FF2B5EF4-FFF2-40B4-BE49-F238E27FC236}">
                <a16:creationId xmlns:a16="http://schemas.microsoft.com/office/drawing/2014/main" id="{0D5412BB-5903-408F-9691-A062A2CB8E86}"/>
              </a:ext>
            </a:extLst>
          </p:cNvPr>
          <p:cNvSpPr/>
          <p:nvPr/>
        </p:nvSpPr>
        <p:spPr>
          <a:xfrm>
            <a:off x="995028" y="3997405"/>
            <a:ext cx="10367256" cy="633325"/>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Kiến bò đến cắn vào chân người thợ săn.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8" name="Rectangle 7">
            <a:extLst>
              <a:ext uri="{FF2B5EF4-FFF2-40B4-BE49-F238E27FC236}">
                <a16:creationId xmlns:a16="http://schemas.microsoft.com/office/drawing/2014/main" id="{F3AE2D3B-8A66-4D37-9F98-E5BC3B6825E5}"/>
              </a:ext>
            </a:extLst>
          </p:cNvPr>
          <p:cNvSpPr/>
          <p:nvPr/>
        </p:nvSpPr>
        <p:spPr>
          <a:xfrm>
            <a:off x="552261" y="4688600"/>
            <a:ext cx="11324375" cy="633325"/>
          </a:xfrm>
          <a:prstGeom prst="rect">
            <a:avLst/>
          </a:prstGeom>
        </p:spPr>
        <p:txBody>
          <a:bodyPr wrap="square" lIns="93799" tIns="46900" rIns="93799" bIns="46900">
            <a:spAutoFit/>
          </a:bodyPr>
          <a:lstStyle/>
          <a:p>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c*</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Em đã học được điều gì từ câu chuyện này</a:t>
            </a:r>
            <a:r>
              <a:rPr lang="vi-VN" sz="3500">
                <a:solidFill>
                  <a:prstClr val="black"/>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5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9" name="Rectangle 8">
            <a:extLst>
              <a:ext uri="{FF2B5EF4-FFF2-40B4-BE49-F238E27FC236}">
                <a16:creationId xmlns:a16="http://schemas.microsoft.com/office/drawing/2014/main" id="{0D5412BB-5903-408F-9691-A062A2CB8E86}"/>
              </a:ext>
            </a:extLst>
          </p:cNvPr>
          <p:cNvSpPr/>
          <p:nvPr/>
        </p:nvSpPr>
        <p:spPr>
          <a:xfrm>
            <a:off x="1059319" y="5262330"/>
            <a:ext cx="10367256" cy="1171934"/>
          </a:xfrm>
          <a:prstGeom prst="rect">
            <a:avLst/>
          </a:prstGeom>
        </p:spPr>
        <p:txBody>
          <a:bodyPr wrap="square" lIns="93799" tIns="46900" rIns="93799" bIns="46900">
            <a:spAutoFit/>
          </a:bodyPr>
          <a:lstStyle/>
          <a:p>
            <a:r>
              <a:rPr lang="en-US" sz="3500">
                <a:solidFill>
                  <a:srgbClr val="FF0000"/>
                </a:solidFill>
                <a:latin typeface="UVnAvant-Narrow" panose="020B0500000000000000" pitchFamily="34" charset="0"/>
                <a:ea typeface="UVnAvant-Narrow" panose="020B0500000000000000" pitchFamily="34" charset="0"/>
                <a:cs typeface="UVnAvant-Narrow" panose="020B0500000000000000" pitchFamily="34" charset="0"/>
              </a:rPr>
              <a:t>Trong cuộc sống hằng ngày cần giúp đỡ nhau, nhất là khi người khác gặp hoạn nạn.</a:t>
            </a:r>
            <a:endParaRPr lang="en-US" sz="3500" dirty="0">
              <a:solidFill>
                <a:srgbClr val="FF000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5824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 fill="hold"/>
                                        <p:tgtEl>
                                          <p:spTgt spid="4"/>
                                        </p:tgtEl>
                                        <p:attrNameLst>
                                          <p:attrName>ppt_x</p:attrName>
                                        </p:attrNameLst>
                                      </p:cBhvr>
                                      <p:tavLst>
                                        <p:tav tm="0">
                                          <p:val>
                                            <p:strVal val="#ppt_x"/>
                                          </p:val>
                                        </p:tav>
                                        <p:tav tm="100000">
                                          <p:val>
                                            <p:strVal val="#ppt_x"/>
                                          </p:val>
                                        </p:tav>
                                      </p:tavLst>
                                    </p:anim>
                                    <p:anim calcmode="lin" valueType="num">
                                      <p:cBhvr additive="base">
                                        <p:cTn id="8" dur="1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 fill="hold"/>
                                        <p:tgtEl>
                                          <p:spTgt spid="5"/>
                                        </p:tgtEl>
                                        <p:attrNameLst>
                                          <p:attrName>ppt_x</p:attrName>
                                        </p:attrNameLst>
                                      </p:cBhvr>
                                      <p:tavLst>
                                        <p:tav tm="0">
                                          <p:val>
                                            <p:strVal val="#ppt_x"/>
                                          </p:val>
                                        </p:tav>
                                        <p:tav tm="100000">
                                          <p:val>
                                            <p:strVal val="#ppt_x"/>
                                          </p:val>
                                        </p:tav>
                                      </p:tavLst>
                                    </p:anim>
                                    <p:anim calcmode="lin" valueType="num">
                                      <p:cBhvr additive="base">
                                        <p:cTn id="14"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 fill="hold"/>
                                        <p:tgtEl>
                                          <p:spTgt spid="6"/>
                                        </p:tgtEl>
                                        <p:attrNameLst>
                                          <p:attrName>ppt_x</p:attrName>
                                        </p:attrNameLst>
                                      </p:cBhvr>
                                      <p:tavLst>
                                        <p:tav tm="0">
                                          <p:val>
                                            <p:strVal val="#ppt_x"/>
                                          </p:val>
                                        </p:tav>
                                        <p:tav tm="100000">
                                          <p:val>
                                            <p:strVal val="#ppt_x"/>
                                          </p:val>
                                        </p:tav>
                                      </p:tavLst>
                                    </p:anim>
                                    <p:anim calcmode="lin" valueType="num">
                                      <p:cBhvr additive="base">
                                        <p:cTn id="20" dur="1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 fill="hold"/>
                                        <p:tgtEl>
                                          <p:spTgt spid="7"/>
                                        </p:tgtEl>
                                        <p:attrNameLst>
                                          <p:attrName>ppt_x</p:attrName>
                                        </p:attrNameLst>
                                      </p:cBhvr>
                                      <p:tavLst>
                                        <p:tav tm="0">
                                          <p:val>
                                            <p:strVal val="#ppt_x"/>
                                          </p:val>
                                        </p:tav>
                                        <p:tav tm="100000">
                                          <p:val>
                                            <p:strVal val="#ppt_x"/>
                                          </p:val>
                                        </p:tav>
                                      </p:tavLst>
                                    </p:anim>
                                    <p:anim calcmode="lin" valueType="num">
                                      <p:cBhvr additive="base">
                                        <p:cTn id="26" dur="1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 fill="hold"/>
                                        <p:tgtEl>
                                          <p:spTgt spid="8"/>
                                        </p:tgtEl>
                                        <p:attrNameLst>
                                          <p:attrName>ppt_x</p:attrName>
                                        </p:attrNameLst>
                                      </p:cBhvr>
                                      <p:tavLst>
                                        <p:tav tm="0">
                                          <p:val>
                                            <p:strVal val="#ppt_x"/>
                                          </p:val>
                                        </p:tav>
                                        <p:tav tm="100000">
                                          <p:val>
                                            <p:strVal val="#ppt_x"/>
                                          </p:val>
                                        </p:tav>
                                      </p:tavLst>
                                    </p:anim>
                                    <p:anim calcmode="lin" valueType="num">
                                      <p:cBhvr additive="base">
                                        <p:cTn id="32" dur="1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 fill="hold"/>
                                        <p:tgtEl>
                                          <p:spTgt spid="9"/>
                                        </p:tgtEl>
                                        <p:attrNameLst>
                                          <p:attrName>ppt_x</p:attrName>
                                        </p:attrNameLst>
                                      </p:cBhvr>
                                      <p:tavLst>
                                        <p:tav tm="0">
                                          <p:val>
                                            <p:strVal val="#ppt_x"/>
                                          </p:val>
                                        </p:tav>
                                        <p:tav tm="100000">
                                          <p:val>
                                            <p:strVal val="#ppt_x"/>
                                          </p:val>
                                        </p:tav>
                                      </p:tavLst>
                                    </p:anim>
                                    <p:anim calcmode="lin" valueType="num">
                                      <p:cBhvr additive="base">
                                        <p:cTn id="38" dur="1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ITTran\Downloads\tu the viet - chu Thao v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91" t="13448" r="17286" b="13793"/>
          <a:stretch/>
        </p:blipFill>
        <p:spPr bwMode="auto">
          <a:xfrm>
            <a:off x="8953500" y="4905375"/>
            <a:ext cx="3035788" cy="2800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t="24472"/>
          <a:stretch>
            <a:fillRect/>
          </a:stretch>
        </p:blipFill>
        <p:spPr bwMode="auto">
          <a:xfrm>
            <a:off x="78761" y="1695346"/>
            <a:ext cx="12265640" cy="29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2309" y="1864568"/>
            <a:ext cx="11878454"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dirty="0">
                <a:solidFill>
                  <a:srgbClr val="000000">
                    <a:lumMod val="95000"/>
                    <a:lumOff val="5000"/>
                  </a:srgbClr>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Kiến</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bò</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đến</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chỗ</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người</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thợ</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săn</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và</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cắn</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vào</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chân</a:t>
            </a:r>
            <a:r>
              <a:rPr lang="en-US" sz="4500" kern="0" dirty="0">
                <a:solidFill>
                  <a:srgbClr val="FF0000"/>
                </a:solidFill>
                <a:latin typeface="HP001 4 hang 1 ô ly" panose="020B0603050302020204" pitchFamily="34" charset="0"/>
              </a:rPr>
              <a:t> </a:t>
            </a:r>
            <a:r>
              <a:rPr lang="en-US" sz="4500" kern="0" dirty="0" err="1">
                <a:solidFill>
                  <a:srgbClr val="FF0000"/>
                </a:solidFill>
                <a:latin typeface="HP001 4 hang 1 ô ly" panose="020B0603050302020204" pitchFamily="34" charset="0"/>
              </a:rPr>
              <a:t>anh</a:t>
            </a:r>
            <a:r>
              <a:rPr lang="en-US" sz="4500" kern="0" dirty="0">
                <a:solidFill>
                  <a:srgbClr val="FF0000"/>
                </a:solidFill>
                <a:latin typeface="HP001 4 hang 1 ô ly" panose="020B0603050302020204" pitchFamily="34" charset="0"/>
              </a:rPr>
              <a:t> ta.</a:t>
            </a:r>
            <a:endParaRPr lang="vi-VN" sz="4500" kern="0" dirty="0">
              <a:solidFill>
                <a:srgbClr val="FF0000"/>
              </a:solidFill>
            </a:endParaRPr>
          </a:p>
        </p:txBody>
      </p:sp>
      <p:sp>
        <p:nvSpPr>
          <p:cNvPr id="6" name="Title 1"/>
          <p:cNvSpPr txBox="1">
            <a:spLocks/>
          </p:cNvSpPr>
          <p:nvPr/>
        </p:nvSpPr>
        <p:spPr bwMode="auto">
          <a:xfrm>
            <a:off x="144661" y="437728"/>
            <a:ext cx="9116854" cy="127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61" tIns="48280" rIns="96561" bIns="48280" anchor="ct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sz="2000">
                <a:solidFill>
                  <a:schemeClr val="tx1"/>
                </a:solidFill>
                <a:latin typeface="Calibri" pitchFamily="34" charset="0"/>
              </a:defRPr>
            </a:lvl4pPr>
            <a:lvl5pPr marL="2057400" indent="-228600">
              <a:lnSpc>
                <a:spcPct val="90000"/>
              </a:lnSpc>
              <a:spcBef>
                <a:spcPts val="500"/>
              </a:spcBef>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2000">
                <a:solidFill>
                  <a:schemeClr val="tx1"/>
                </a:solidFill>
                <a:latin typeface="Calibri" pitchFamily="34" charset="0"/>
              </a:defRPr>
            </a:lvl9pPr>
          </a:lstStyle>
          <a:p>
            <a:pPr eaLnBrk="1" hangingPunct="1">
              <a:lnSpc>
                <a:spcPct val="150000"/>
              </a:lnSpc>
              <a:buFont typeface="Arial" charset="0"/>
              <a:buNone/>
            </a:pPr>
            <a:r>
              <a:rPr lang="en-US" altLang="en-US" b="1" dirty="0">
                <a:latin typeface="UVnAvant-Narrow" pitchFamily="34" charset="0"/>
                <a:cs typeface="UVnAvant-Narrow" pitchFamily="34" charset="0"/>
              </a:rPr>
              <a:t>4. </a:t>
            </a:r>
            <a:r>
              <a:rPr lang="en-US" altLang="vi-VN" b="1" dirty="0" err="1">
                <a:latin typeface="UVnAvant-Narrow" pitchFamily="34" charset="0"/>
                <a:cs typeface="UVnAvant-Narrow" pitchFamily="34" charset="0"/>
              </a:rPr>
              <a:t>Viết</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vào</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vở</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câu</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trả</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lời</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cho</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câu</a:t>
            </a:r>
            <a:r>
              <a:rPr lang="en-US" altLang="vi-VN" b="1" dirty="0">
                <a:latin typeface="UVnAvant-Narrow" pitchFamily="34" charset="0"/>
                <a:cs typeface="UVnAvant-Narrow" pitchFamily="34" charset="0"/>
              </a:rPr>
              <a:t> </a:t>
            </a:r>
            <a:r>
              <a:rPr lang="en-US" altLang="vi-VN" b="1" dirty="0" err="1">
                <a:latin typeface="UVnAvant-Narrow" pitchFamily="34" charset="0"/>
                <a:cs typeface="UVnAvant-Narrow" pitchFamily="34" charset="0"/>
              </a:rPr>
              <a:t>hỏi</a:t>
            </a:r>
            <a:r>
              <a:rPr lang="en-US" altLang="vi-VN" b="1" dirty="0">
                <a:latin typeface="UVnAvant-Narrow" pitchFamily="34" charset="0"/>
                <a:cs typeface="UVnAvant-Narrow" pitchFamily="34" charset="0"/>
              </a:rPr>
              <a:t> b ở </a:t>
            </a:r>
            <a:r>
              <a:rPr lang="en-US" altLang="vi-VN" b="1" dirty="0" err="1">
                <a:latin typeface="UVnAvant-Narrow" pitchFamily="34" charset="0"/>
                <a:cs typeface="UVnAvant-Narrow" pitchFamily="34" charset="0"/>
              </a:rPr>
              <a:t>mục</a:t>
            </a:r>
            <a:r>
              <a:rPr lang="en-US" altLang="vi-VN" b="1" dirty="0">
                <a:latin typeface="UVnAvant-Narrow" pitchFamily="34" charset="0"/>
                <a:cs typeface="UVnAvant-Narrow" pitchFamily="34" charset="0"/>
              </a:rPr>
              <a:t> 3</a:t>
            </a:r>
          </a:p>
        </p:txBody>
      </p:sp>
    </p:spTree>
    <p:extLst>
      <p:ext uri="{BB962C8B-B14F-4D97-AF65-F5344CB8AC3E}">
        <p14:creationId xmlns:p14="http://schemas.microsoft.com/office/powerpoint/2010/main" val="33726602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p:cNvPicPr>
            <a:picLocks noChangeAspect="1" noChangeArrowheads="1"/>
          </p:cNvPicPr>
          <p:nvPr/>
        </p:nvPicPr>
        <p:blipFill rotWithShape="1">
          <a:blip r:embed="rId2">
            <a:extLst>
              <a:ext uri="{28A0092B-C50C-407E-A947-70E740481C1C}">
                <a14:useLocalDpi xmlns:a14="http://schemas.microsoft.com/office/drawing/2010/main" val="0"/>
              </a:ext>
            </a:extLst>
          </a:blip>
          <a:srcRect t="29757" b="41037"/>
          <a:stretch/>
        </p:blipFill>
        <p:spPr bwMode="auto">
          <a:xfrm>
            <a:off x="0" y="0"/>
            <a:ext cx="123444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58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E2D3B-8A66-4D37-9F98-E5BC3B6825E5}"/>
              </a:ext>
            </a:extLst>
          </p:cNvPr>
          <p:cNvSpPr/>
          <p:nvPr/>
        </p:nvSpPr>
        <p:spPr>
          <a:xfrm>
            <a:off x="449396" y="1744698"/>
            <a:ext cx="10874313" cy="587159"/>
          </a:xfrm>
          <a:prstGeom prst="rect">
            <a:avLst/>
          </a:prstGeom>
        </p:spPr>
        <p:txBody>
          <a:bodyPr wrap="square" lIns="93799" tIns="46900" rIns="93799" bIns="46900">
            <a:spAutoFit/>
          </a:bodyPr>
          <a:lstStyle/>
          <a:p>
            <a:r>
              <a:rPr lang="en-US" sz="3200" b="1">
                <a:latin typeface="UVnAvant-Narrow" panose="020B0500000000000000" pitchFamily="34" charset="0"/>
                <a:ea typeface="UVnAvant-Narrow" panose="020B0500000000000000" pitchFamily="34" charset="0"/>
                <a:cs typeface="UVnAvant-Narrow" panose="020B0500000000000000" pitchFamily="34" charset="0"/>
              </a:rPr>
              <a:t>5. </a:t>
            </a:r>
            <a:r>
              <a:rPr lang="vi-VN" sz="3200" b="1">
                <a:latin typeface="UVnAvant-Narrow" panose="020B0500000000000000" pitchFamily="34" charset="0"/>
                <a:ea typeface="UVnAvant-Narrow" panose="020B0500000000000000" pitchFamily="34" charset="0"/>
                <a:cs typeface="UVnAvant-Narrow" panose="020B0500000000000000" pitchFamily="34" charset="0"/>
              </a:rPr>
              <a:t>Chọn 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3" name="Rectangle 2">
            <a:extLst>
              <a:ext uri="{FF2B5EF4-FFF2-40B4-BE49-F238E27FC236}">
                <a16:creationId xmlns:a16="http://schemas.microsoft.com/office/drawing/2014/main" id="{F3AE2D3B-8A66-4D37-9F98-E5BC3B6825E5}"/>
              </a:ext>
            </a:extLst>
          </p:cNvPr>
          <p:cNvSpPr/>
          <p:nvPr/>
        </p:nvSpPr>
        <p:spPr>
          <a:xfrm>
            <a:off x="876906" y="3660742"/>
            <a:ext cx="10874313" cy="587159"/>
          </a:xfrm>
          <a:prstGeom prst="rect">
            <a:avLst/>
          </a:prstGeom>
        </p:spPr>
        <p:txBody>
          <a:bodyPr wrap="square" lIns="93799" tIns="46900" rIns="93799" bIns="46900">
            <a:spAutoFit/>
          </a:bodyPr>
          <a:lstStyle/>
          <a:p>
            <a:r>
              <a:rPr lang="vi-VN" sz="3200" dirty="0">
                <a:latin typeface="UVnAvant-Narrow" panose="020B0500000000000000" pitchFamily="34" charset="0"/>
                <a:ea typeface="UVnAvant-Narrow" panose="020B0500000000000000" pitchFamily="34" charset="0"/>
                <a:cs typeface="UVnAvant-Narrow" panose="020B0500000000000000" pitchFamily="34" charset="0"/>
              </a:rPr>
              <a:t>a. Nam (…) nghĩ ngay ra lời giải cho câu đố.</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0451483"/>
              </p:ext>
            </p:extLst>
          </p:nvPr>
        </p:nvGraphicFramePr>
        <p:xfrm>
          <a:off x="581890" y="2564478"/>
          <a:ext cx="10854048" cy="855616"/>
        </p:xfrm>
        <a:graphic>
          <a:graphicData uri="http://schemas.openxmlformats.org/drawingml/2006/table">
            <a:tbl>
              <a:tblPr/>
              <a:tblGrid>
                <a:gridCol w="2256313">
                  <a:extLst>
                    <a:ext uri="{9D8B030D-6E8A-4147-A177-3AD203B41FA5}">
                      <a16:colId xmlns:a16="http://schemas.microsoft.com/office/drawing/2014/main" val="20000"/>
                    </a:ext>
                  </a:extLst>
                </a:gridCol>
                <a:gridCol w="2303813">
                  <a:extLst>
                    <a:ext uri="{9D8B030D-6E8A-4147-A177-3AD203B41FA5}">
                      <a16:colId xmlns:a16="http://schemas.microsoft.com/office/drawing/2014/main" val="20001"/>
                    </a:ext>
                  </a:extLst>
                </a:gridCol>
                <a:gridCol w="2339439">
                  <a:extLst>
                    <a:ext uri="{9D8B030D-6E8A-4147-A177-3AD203B41FA5}">
                      <a16:colId xmlns:a16="http://schemas.microsoft.com/office/drawing/2014/main" val="20002"/>
                    </a:ext>
                  </a:extLst>
                </a:gridCol>
                <a:gridCol w="2541320">
                  <a:extLst>
                    <a:ext uri="{9D8B030D-6E8A-4147-A177-3AD203B41FA5}">
                      <a16:colId xmlns:a16="http://schemas.microsoft.com/office/drawing/2014/main" val="20003"/>
                    </a:ext>
                  </a:extLst>
                </a:gridCol>
                <a:gridCol w="1413163">
                  <a:extLst>
                    <a:ext uri="{9D8B030D-6E8A-4147-A177-3AD203B41FA5}">
                      <a16:colId xmlns:a16="http://schemas.microsoft.com/office/drawing/2014/main" val="20004"/>
                    </a:ext>
                  </a:extLst>
                </a:gridCol>
              </a:tblGrid>
              <a:tr h="855616">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giật mình</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nhanh trí</a:t>
                      </a:r>
                    </a:p>
                  </a:txBody>
                  <a:tcPr marL="38100" marR="38100" marT="38100" marB="38100" anchor="ctr">
                    <a:lnL>
                      <a:noFill/>
                    </a:lnL>
                    <a:lnR>
                      <a:noFill/>
                    </a:lnR>
                    <a:lnT>
                      <a:noFill/>
                    </a:lnT>
                    <a:lnB>
                      <a:noFill/>
                    </a:lnB>
                    <a:solidFill>
                      <a:srgbClr val="F5D0F1"/>
                    </a:solidFill>
                  </a:tcPr>
                </a:tc>
                <a:tc>
                  <a:txBody>
                    <a:bodyPr/>
                    <a:lstStyle/>
                    <a:p>
                      <a:pPr algn="ctr"/>
                      <a:r>
                        <a:rPr lang="vi-VN" sz="2800" i="0">
                          <a:effectLst/>
                          <a:latin typeface="UVnAvant-Narrow" panose="020B0500000000000000" pitchFamily="34" charset="0"/>
                          <a:ea typeface="UVnAvant-Narrow" panose="020B0500000000000000" pitchFamily="34" charset="0"/>
                          <a:cs typeface="UVnAvant-Narrow" panose="020B0500000000000000" pitchFamily="34" charset="0"/>
                        </a:rPr>
                        <a:t>cảm động</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giúp nhau</a:t>
                      </a:r>
                    </a:p>
                  </a:txBody>
                  <a:tcPr marL="38100" marR="38100" marT="38100" marB="38100" anchor="ctr">
                    <a:lnL>
                      <a:noFill/>
                    </a:lnL>
                    <a:lnR>
                      <a:noFill/>
                    </a:lnR>
                    <a:lnT>
                      <a:noFill/>
                    </a:lnT>
                    <a:lnB>
                      <a:noFill/>
                    </a:lnB>
                    <a:solidFill>
                      <a:srgbClr val="F5D0F1"/>
                    </a:solidFill>
                  </a:tcPr>
                </a:tc>
                <a:tc>
                  <a:txBody>
                    <a:bodyPr/>
                    <a:lstStyle/>
                    <a:p>
                      <a:pPr algn="ctr"/>
                      <a:r>
                        <a:rPr lang="en-US" sz="2800" i="0">
                          <a:effectLst/>
                          <a:latin typeface="UVnAvant-Narrow" panose="020B0500000000000000" pitchFamily="34" charset="0"/>
                          <a:ea typeface="UVnAvant-Narrow" panose="020B0500000000000000" pitchFamily="34" charset="0"/>
                          <a:cs typeface="UVnAvant-Narrow" panose="020B0500000000000000" pitchFamily="34" charset="0"/>
                        </a:rPr>
                        <a:t>cứu</a:t>
                      </a:r>
                    </a:p>
                  </a:txBody>
                  <a:tcPr marL="38100" marR="38100" marT="38100" marB="38100" anchor="ctr">
                    <a:lnL>
                      <a:noFill/>
                    </a:lnL>
                    <a:lnR>
                      <a:noFill/>
                    </a:lnR>
                    <a:lnT>
                      <a:noFill/>
                    </a:lnT>
                    <a:lnB>
                      <a:noFill/>
                    </a:lnB>
                    <a:solidFill>
                      <a:srgbClr val="F5D0F1"/>
                    </a:solidFill>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F3AE2D3B-8A66-4D37-9F98-E5BC3B6825E5}"/>
              </a:ext>
            </a:extLst>
          </p:cNvPr>
          <p:cNvSpPr/>
          <p:nvPr/>
        </p:nvSpPr>
        <p:spPr>
          <a:xfrm>
            <a:off x="876907" y="4385631"/>
            <a:ext cx="10874313" cy="587159"/>
          </a:xfrm>
          <a:prstGeom prst="rect">
            <a:avLst/>
          </a:prstGeom>
        </p:spPr>
        <p:txBody>
          <a:bodyPr wrap="square" lIns="93799" tIns="46900" rIns="93799" bIns="46900">
            <a:spAutoFit/>
          </a:bodyPr>
          <a:lstStyle/>
          <a:p>
            <a:r>
              <a:rPr lang="en-US" sz="3200">
                <a:latin typeface="UVnAvant-Narrow" panose="020B0500000000000000" pitchFamily="34" charset="0"/>
                <a:ea typeface="UVnAvant-Narrow" panose="020B0500000000000000" pitchFamily="34" charset="0"/>
                <a:cs typeface="UVnAvant-Narrow" panose="020B0500000000000000" pitchFamily="34" charset="0"/>
              </a:rPr>
              <a:t>b. Ông kể cho em nghe một câu chuyện (…).</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cxnSp>
        <p:nvCxnSpPr>
          <p:cNvPr id="7" name="Straight Arrow Connector 6"/>
          <p:cNvCxnSpPr/>
          <p:nvPr/>
        </p:nvCxnSpPr>
        <p:spPr>
          <a:xfrm flipH="1">
            <a:off x="2636874" y="3218213"/>
            <a:ext cx="759470" cy="7361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6901359" y="2992286"/>
            <a:ext cx="1625953" cy="16869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2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p:nvPr/>
        </p:nvSpPr>
        <p:spPr>
          <a:xfrm>
            <a:off x="1805658" y="1057286"/>
            <a:ext cx="8733085" cy="510909"/>
          </a:xfrm>
          <a:prstGeom prst="rect">
            <a:avLst/>
          </a:prstGeom>
          <a:noFill/>
        </p:spPr>
        <p:txBody>
          <a:bodyPr wrap="square" rtlCol="0" anchor="t">
            <a:spAutoFit/>
          </a:bodyPr>
          <a:lstStyle/>
          <a:p>
            <a:pPr algn="ctr"/>
            <a:r>
              <a:rPr lang="en-US" sz="2720" b="1" dirty="0" err="1">
                <a:ln w="12700">
                  <a:solidFill>
                    <a:srgbClr val="F56636"/>
                  </a:solidFill>
                  <a:prstDash val="solid"/>
                </a:ln>
                <a:solidFill>
                  <a:srgbClr val="F14420"/>
                </a:solidFill>
                <a:effectLst>
                  <a:innerShdw blurRad="177800">
                    <a:schemeClr val="accent3">
                      <a:lumMod val="50000"/>
                    </a:schemeClr>
                  </a:innerShdw>
                </a:effectLst>
                <a:latin typeface="Times New Roman" panose="02020603050405020304" pitchFamily="18" charset="0"/>
                <a:ea typeface="Arial-Rounded" panose="020B0500000000000000" pitchFamily="34" charset="0"/>
                <a:cs typeface="Times New Roman" panose="02020603050405020304" pitchFamily="18" charset="0"/>
                <a:sym typeface="+mn-ea"/>
              </a:rPr>
              <a:t>Bài</a:t>
            </a:r>
            <a:r>
              <a:rPr lang="en-US" sz="2720" b="1" dirty="0">
                <a:ln w="12700">
                  <a:solidFill>
                    <a:srgbClr val="F56636"/>
                  </a:solidFill>
                  <a:prstDash val="solid"/>
                </a:ln>
                <a:solidFill>
                  <a:srgbClr val="F14420"/>
                </a:solidFill>
                <a:effectLst>
                  <a:innerShdw blurRad="177800">
                    <a:schemeClr val="accent3">
                      <a:lumMod val="50000"/>
                    </a:schemeClr>
                  </a:innerShdw>
                </a:effectLst>
                <a:latin typeface="Times New Roman" panose="02020603050405020304" pitchFamily="18" charset="0"/>
                <a:ea typeface="Arial-Rounded" panose="020B0500000000000000" pitchFamily="34" charset="0"/>
                <a:cs typeface="Times New Roman" panose="02020603050405020304" pitchFamily="18" charset="0"/>
                <a:sym typeface="+mn-ea"/>
              </a:rPr>
              <a:t> 1:KIẾN VÀ CHIM BỒ CÂU ( </a:t>
            </a:r>
            <a:r>
              <a:rPr lang="en-US" sz="2720" b="1" dirty="0" err="1">
                <a:ln w="12700">
                  <a:solidFill>
                    <a:srgbClr val="F56636"/>
                  </a:solidFill>
                  <a:prstDash val="solid"/>
                </a:ln>
                <a:solidFill>
                  <a:srgbClr val="F14420"/>
                </a:solidFill>
                <a:effectLst>
                  <a:innerShdw blurRad="177800">
                    <a:schemeClr val="accent3">
                      <a:lumMod val="50000"/>
                    </a:schemeClr>
                  </a:innerShdw>
                </a:effectLst>
                <a:latin typeface="Times New Roman" panose="02020603050405020304" pitchFamily="18" charset="0"/>
                <a:ea typeface="Arial-Rounded" panose="020B0500000000000000" pitchFamily="34" charset="0"/>
                <a:cs typeface="Times New Roman" panose="02020603050405020304" pitchFamily="18" charset="0"/>
                <a:sym typeface="+mn-ea"/>
              </a:rPr>
              <a:t>tiết</a:t>
            </a:r>
            <a:r>
              <a:rPr lang="en-US" sz="2720" b="1" dirty="0">
                <a:ln w="12700">
                  <a:solidFill>
                    <a:srgbClr val="F56636"/>
                  </a:solidFill>
                  <a:prstDash val="solid"/>
                </a:ln>
                <a:solidFill>
                  <a:srgbClr val="F14420"/>
                </a:solidFill>
                <a:effectLst>
                  <a:innerShdw blurRad="177800">
                    <a:schemeClr val="accent3">
                      <a:lumMod val="50000"/>
                    </a:schemeClr>
                  </a:innerShdw>
                </a:effectLst>
                <a:latin typeface="Times New Roman" panose="02020603050405020304" pitchFamily="18" charset="0"/>
                <a:ea typeface="Arial-Rounded" panose="020B0500000000000000" pitchFamily="34" charset="0"/>
                <a:cs typeface="Times New Roman" panose="02020603050405020304" pitchFamily="18" charset="0"/>
                <a:sym typeface="+mn-ea"/>
              </a:rPr>
              <a:t> 3 + 4)</a:t>
            </a:r>
          </a:p>
        </p:txBody>
      </p:sp>
      <p:sp>
        <p:nvSpPr>
          <p:cNvPr id="10" name="TextBox 9"/>
          <p:cNvSpPr txBox="1"/>
          <p:nvPr/>
        </p:nvSpPr>
        <p:spPr>
          <a:xfrm>
            <a:off x="1374420" y="1714555"/>
            <a:ext cx="9595557" cy="441211"/>
          </a:xfrm>
          <a:prstGeom prst="rect">
            <a:avLst/>
          </a:prstGeom>
          <a:noFill/>
        </p:spPr>
        <p:txBody>
          <a:bodyPr wrap="square" rtlCol="0">
            <a:spAutoFit/>
          </a:bodyPr>
          <a:lstStyle/>
          <a:p>
            <a:r>
              <a:rPr lang="en-US" sz="2267" b="1" dirty="0">
                <a:solidFill>
                  <a:srgbClr val="FF0000"/>
                </a:solidFill>
                <a:latin typeface="Times New Roman" pitchFamily="18" charset="0"/>
                <a:cs typeface="Times New Roman" pitchFamily="18" charset="0"/>
              </a:rPr>
              <a:t>5. CHỌN TỪ NGỮ ĐỂ HOÀN THIỆN CÂU VÀ VIẾT CÂU VÀO VỞ.</a:t>
            </a:r>
          </a:p>
        </p:txBody>
      </p:sp>
      <p:sp>
        <p:nvSpPr>
          <p:cNvPr id="11" name="TextBox 10"/>
          <p:cNvSpPr txBox="1"/>
          <p:nvPr/>
        </p:nvSpPr>
        <p:spPr>
          <a:xfrm>
            <a:off x="1032128" y="2382216"/>
            <a:ext cx="10222466" cy="650499"/>
          </a:xfrm>
          <a:prstGeom prst="rect">
            <a:avLst/>
          </a:prstGeom>
          <a:solidFill>
            <a:srgbClr val="FF66CC"/>
          </a:solidFill>
        </p:spPr>
        <p:txBody>
          <a:bodyPr wrap="square" rtlCol="0">
            <a:spAutoFit/>
          </a:bodyPr>
          <a:lstStyle/>
          <a:p>
            <a:r>
              <a:rPr lang="en-US" sz="3627" dirty="0" err="1">
                <a:latin typeface="Times New Roman" pitchFamily="18" charset="0"/>
                <a:cs typeface="Times New Roman" pitchFamily="18" charset="0"/>
              </a:rPr>
              <a:t>Giật</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mình</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nhanh</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trí</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cảm</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động</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giúp</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nhau</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cứu</a:t>
            </a:r>
            <a:r>
              <a:rPr lang="en-US" sz="3627" dirty="0">
                <a:latin typeface="Times New Roman" pitchFamily="18" charset="0"/>
                <a:cs typeface="Times New Roman" pitchFamily="18" charset="0"/>
              </a:rPr>
              <a:t> </a:t>
            </a:r>
          </a:p>
        </p:txBody>
      </p:sp>
      <p:sp>
        <p:nvSpPr>
          <p:cNvPr id="12" name="TextBox 11"/>
          <p:cNvSpPr txBox="1"/>
          <p:nvPr/>
        </p:nvSpPr>
        <p:spPr>
          <a:xfrm>
            <a:off x="1162994" y="3367360"/>
            <a:ext cx="9755808" cy="1208664"/>
          </a:xfrm>
          <a:prstGeom prst="rect">
            <a:avLst/>
          </a:prstGeom>
          <a:noFill/>
        </p:spPr>
        <p:txBody>
          <a:bodyPr wrap="square" rtlCol="0">
            <a:spAutoFit/>
          </a:bodyPr>
          <a:lstStyle/>
          <a:p>
            <a:endParaRPr lang="en-US" sz="3627" dirty="0">
              <a:latin typeface="Times New Roman" pitchFamily="18" charset="0"/>
              <a:cs typeface="Times New Roman" pitchFamily="18" charset="0"/>
            </a:endParaRPr>
          </a:p>
          <a:p>
            <a:r>
              <a:rPr lang="en-US" sz="3627" dirty="0" err="1">
                <a:latin typeface="Times New Roman" pitchFamily="18" charset="0"/>
                <a:cs typeface="Times New Roman" pitchFamily="18" charset="0"/>
              </a:rPr>
              <a:t>a.Nam</a:t>
            </a:r>
            <a:r>
              <a:rPr lang="en-US" sz="3627" dirty="0">
                <a:latin typeface="Times New Roman" pitchFamily="18" charset="0"/>
                <a:cs typeface="Times New Roman" pitchFamily="18" charset="0"/>
              </a:rPr>
              <a:t>    (…)        </a:t>
            </a:r>
            <a:r>
              <a:rPr lang="en-US" sz="3627" dirty="0" err="1">
                <a:latin typeface="Times New Roman" pitchFamily="18" charset="0"/>
                <a:cs typeface="Times New Roman" pitchFamily="18" charset="0"/>
              </a:rPr>
              <a:t>nghĩ</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ngay</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ra</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lời</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giải</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cho</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câu</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đố</a:t>
            </a:r>
            <a:r>
              <a:rPr lang="en-US" sz="3627" dirty="0">
                <a:latin typeface="Times New Roman" pitchFamily="18" charset="0"/>
                <a:cs typeface="Times New Roman" pitchFamily="18" charset="0"/>
              </a:rPr>
              <a:t>.</a:t>
            </a:r>
          </a:p>
        </p:txBody>
      </p:sp>
      <p:sp>
        <p:nvSpPr>
          <p:cNvPr id="13" name="TextBox 12"/>
          <p:cNvSpPr txBox="1"/>
          <p:nvPr/>
        </p:nvSpPr>
        <p:spPr>
          <a:xfrm>
            <a:off x="1230435" y="4722257"/>
            <a:ext cx="9825850" cy="1208664"/>
          </a:xfrm>
          <a:prstGeom prst="rect">
            <a:avLst/>
          </a:prstGeom>
          <a:noFill/>
        </p:spPr>
        <p:txBody>
          <a:bodyPr wrap="square" rtlCol="0">
            <a:spAutoFit/>
          </a:bodyPr>
          <a:lstStyle/>
          <a:p>
            <a:endParaRPr lang="en-US" sz="3627" dirty="0">
              <a:latin typeface="Times New Roman" pitchFamily="18" charset="0"/>
              <a:cs typeface="Times New Roman" pitchFamily="18" charset="0"/>
            </a:endParaRPr>
          </a:p>
          <a:p>
            <a:r>
              <a:rPr lang="en-US" sz="3627" dirty="0" err="1">
                <a:latin typeface="Times New Roman" pitchFamily="18" charset="0"/>
                <a:cs typeface="Times New Roman" pitchFamily="18" charset="0"/>
              </a:rPr>
              <a:t>b.Ông</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kể</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cho</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em</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nghe</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một</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câu</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chuyện</a:t>
            </a:r>
            <a:r>
              <a:rPr lang="en-US" sz="3627" dirty="0">
                <a:latin typeface="Times New Roman" pitchFamily="18" charset="0"/>
                <a:cs typeface="Times New Roman" pitchFamily="18" charset="0"/>
              </a:rPr>
              <a:t> ( …)</a:t>
            </a:r>
          </a:p>
        </p:txBody>
      </p:sp>
      <p:sp>
        <p:nvSpPr>
          <p:cNvPr id="14" name="TextBox 13"/>
          <p:cNvSpPr txBox="1"/>
          <p:nvPr/>
        </p:nvSpPr>
        <p:spPr>
          <a:xfrm>
            <a:off x="8622262" y="5280359"/>
            <a:ext cx="2296541" cy="650499"/>
          </a:xfrm>
          <a:prstGeom prst="rect">
            <a:avLst/>
          </a:prstGeom>
          <a:solidFill>
            <a:schemeClr val="bg1"/>
          </a:solidFill>
        </p:spPr>
        <p:txBody>
          <a:bodyPr wrap="square" rtlCol="0">
            <a:spAutoFit/>
          </a:bodyPr>
          <a:lstStyle/>
          <a:p>
            <a:r>
              <a:rPr lang="en-US" sz="3627" dirty="0" err="1">
                <a:solidFill>
                  <a:srgbClr val="FF0000"/>
                </a:solidFill>
                <a:latin typeface="Times New Roman" pitchFamily="18" charset="0"/>
                <a:cs typeface="Times New Roman" pitchFamily="18" charset="0"/>
              </a:rPr>
              <a:t>cảm</a:t>
            </a:r>
            <a:r>
              <a:rPr lang="en-US" sz="3627" dirty="0">
                <a:solidFill>
                  <a:srgbClr val="FF0000"/>
                </a:solidFill>
                <a:latin typeface="Times New Roman" pitchFamily="18" charset="0"/>
                <a:cs typeface="Times New Roman" pitchFamily="18" charset="0"/>
              </a:rPr>
              <a:t> </a:t>
            </a:r>
            <a:r>
              <a:rPr lang="en-US" sz="3627" dirty="0" err="1">
                <a:solidFill>
                  <a:srgbClr val="FF0000"/>
                </a:solidFill>
                <a:latin typeface="Times New Roman" pitchFamily="18" charset="0"/>
                <a:cs typeface="Times New Roman" pitchFamily="18" charset="0"/>
              </a:rPr>
              <a:t>động</a:t>
            </a:r>
            <a:r>
              <a:rPr lang="en-US" sz="3627" dirty="0">
                <a:solidFill>
                  <a:srgbClr val="FF0000"/>
                </a:solidFill>
                <a:latin typeface="Times New Roman" pitchFamily="18" charset="0"/>
                <a:cs typeface="Times New Roman" pitchFamily="18" charset="0"/>
              </a:rPr>
              <a:t>.</a:t>
            </a:r>
          </a:p>
        </p:txBody>
      </p:sp>
      <p:sp>
        <p:nvSpPr>
          <p:cNvPr id="15" name="TextBox 14"/>
          <p:cNvSpPr txBox="1"/>
          <p:nvPr/>
        </p:nvSpPr>
        <p:spPr>
          <a:xfrm>
            <a:off x="2541876" y="3921582"/>
            <a:ext cx="2015071" cy="650499"/>
          </a:xfrm>
          <a:prstGeom prst="rect">
            <a:avLst/>
          </a:prstGeom>
          <a:solidFill>
            <a:schemeClr val="bg1"/>
          </a:solidFill>
        </p:spPr>
        <p:txBody>
          <a:bodyPr wrap="square" rtlCol="0">
            <a:spAutoFit/>
          </a:bodyPr>
          <a:lstStyle/>
          <a:p>
            <a:r>
              <a:rPr lang="en-US" sz="3627" dirty="0" err="1">
                <a:solidFill>
                  <a:srgbClr val="FF0000"/>
                </a:solidFill>
                <a:latin typeface="Times New Roman" pitchFamily="18" charset="0"/>
                <a:cs typeface="Times New Roman" pitchFamily="18" charset="0"/>
              </a:rPr>
              <a:t>nhanh</a:t>
            </a:r>
            <a:r>
              <a:rPr lang="en-US" sz="3627" dirty="0">
                <a:solidFill>
                  <a:srgbClr val="FF0000"/>
                </a:solidFill>
                <a:latin typeface="Times New Roman" pitchFamily="18" charset="0"/>
                <a:cs typeface="Times New Roman" pitchFamily="18" charset="0"/>
              </a:rPr>
              <a:t> </a:t>
            </a:r>
            <a:r>
              <a:rPr lang="en-US" sz="3627" dirty="0" err="1">
                <a:solidFill>
                  <a:srgbClr val="FF0000"/>
                </a:solidFill>
                <a:latin typeface="Times New Roman" pitchFamily="18" charset="0"/>
                <a:cs typeface="Times New Roman" pitchFamily="18" charset="0"/>
              </a:rPr>
              <a:t>trí</a:t>
            </a:r>
            <a:endParaRPr lang="en-US" sz="3627"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41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AE2D3B-8A66-4D37-9F98-E5BC3B6825E5}"/>
              </a:ext>
            </a:extLst>
          </p:cNvPr>
          <p:cNvSpPr/>
          <p:nvPr/>
        </p:nvSpPr>
        <p:spPr>
          <a:xfrm>
            <a:off x="559882" y="723769"/>
            <a:ext cx="10874313" cy="587159"/>
          </a:xfrm>
          <a:prstGeom prst="rect">
            <a:avLst/>
          </a:prstGeom>
        </p:spPr>
        <p:txBody>
          <a:bodyPr wrap="square" lIns="93799" tIns="46900" rIns="93799" bIns="46900">
            <a:spAutoFit/>
          </a:bodyPr>
          <a:lstStyle/>
          <a:p>
            <a:r>
              <a:rPr lang="en-US" sz="3200" b="1" dirty="0">
                <a:latin typeface="UVnAvant-Narrow" panose="020B0500000000000000" pitchFamily="34" charset="0"/>
                <a:ea typeface="UVnAvant-Narrow" panose="020B0500000000000000" pitchFamily="34" charset="0"/>
                <a:cs typeface="UVnAvant-Narrow" panose="020B0500000000000000" pitchFamily="34" charset="0"/>
              </a:rPr>
              <a:t>5. </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Chọn từ ngữ để hoàn thiện câu và viết câu vào vở:</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24472"/>
          <a:stretch>
            <a:fillRect/>
          </a:stretch>
        </p:blipFill>
        <p:spPr bwMode="auto">
          <a:xfrm>
            <a:off x="78761" y="1374535"/>
            <a:ext cx="12265640" cy="29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8762" y="1543757"/>
            <a:ext cx="12265638" cy="2174995"/>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dirty="0">
                <a:solidFill>
                  <a:srgbClr val="FF0000"/>
                </a:solidFill>
                <a:latin typeface="HP001 4 hang 1 ô ly" panose="020B0603050302020204" pitchFamily="34" charset="0"/>
              </a:rPr>
              <a:t> </a:t>
            </a:r>
            <a:r>
              <a:rPr lang="en-US" sz="4500" b="1" kern="0" dirty="0" smtClean="0">
                <a:solidFill>
                  <a:srgbClr val="FF0000"/>
                </a:solidFill>
                <a:latin typeface="HP001 4 hang 1 ô ly" panose="020B0603050302020204" pitchFamily="34" charset="0"/>
              </a:rPr>
              <a:t>   Nam </a:t>
            </a:r>
            <a:r>
              <a:rPr lang="en-US" sz="4500" b="1" kern="0" dirty="0" err="1" smtClean="0">
                <a:solidFill>
                  <a:srgbClr val="FF0000"/>
                </a:solidFill>
                <a:latin typeface="HP001 4 hang 1 ô ly" panose="020B0603050302020204" pitchFamily="34" charset="0"/>
              </a:rPr>
              <a:t>nhanh</a:t>
            </a:r>
            <a:r>
              <a:rPr lang="en-US" sz="4500" b="1" kern="0" dirty="0" smtClean="0">
                <a:solidFill>
                  <a:srgbClr val="FF0000"/>
                </a:solidFill>
                <a:latin typeface="HP001 4 hang 1 ô ly" panose="020B0603050302020204" pitchFamily="34" charset="0"/>
              </a:rPr>
              <a:t> </a:t>
            </a:r>
            <a:r>
              <a:rPr lang="en-US" sz="4500" b="1" kern="0" smtClean="0">
                <a:solidFill>
                  <a:srgbClr val="FF0000"/>
                </a:solidFill>
                <a:latin typeface="HP001 4 hang 1 ô ly" panose="020B0603050302020204" pitchFamily="34" charset="0"/>
              </a:rPr>
              <a:t>trí </a:t>
            </a:r>
            <a:r>
              <a:rPr lang="en-US" sz="4500" b="1" kern="0" dirty="0" err="1" smtClean="0">
                <a:solidFill>
                  <a:srgbClr val="FF0000"/>
                </a:solidFill>
                <a:latin typeface="HP001 4 hang 1 ô ly" panose="020B0603050302020204" pitchFamily="34" charset="0"/>
              </a:rPr>
              <a:t>nghĩ</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ngay</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ra</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lời</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giải</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cho</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câu</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đố</a:t>
            </a:r>
            <a:r>
              <a:rPr lang="en-US" sz="4500" b="1" kern="0" dirty="0">
                <a:solidFill>
                  <a:srgbClr val="FF0000"/>
                </a:solidFill>
                <a:latin typeface="HP001 4 hang 1 ô ly" panose="020B0603050302020204" pitchFamily="34" charset="0"/>
              </a:rPr>
              <a:t>.</a:t>
            </a:r>
            <a:endParaRPr lang="vi-VN" sz="4500" kern="0" dirty="0">
              <a:solidFill>
                <a:srgbClr val="FF0000"/>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24472"/>
          <a:stretch>
            <a:fillRect/>
          </a:stretch>
        </p:blipFill>
        <p:spPr bwMode="auto">
          <a:xfrm>
            <a:off x="59711" y="3393835"/>
            <a:ext cx="12265640" cy="29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9712" y="3563057"/>
            <a:ext cx="12265638" cy="2088433"/>
          </a:xfrm>
          <a:prstGeom prst="rect">
            <a:avLst/>
          </a:prstGeom>
        </p:spPr>
        <p:txBody>
          <a:bodyPr wrap="square" lIns="96561" tIns="48280" rIns="96561" bIns="48280">
            <a:spAutoFit/>
          </a:bodyPr>
          <a:lstStyle/>
          <a:p>
            <a:pPr>
              <a:lnSpc>
                <a:spcPct val="150000"/>
              </a:lnSpc>
              <a:spcBef>
                <a:spcPts val="1800"/>
              </a:spcBef>
              <a:spcAft>
                <a:spcPts val="1800"/>
              </a:spcAft>
              <a:defRPr/>
            </a:pPr>
            <a:r>
              <a:rPr lang="en-US" sz="4500" b="1" kern="0" dirty="0">
                <a:solidFill>
                  <a:srgbClr val="FF0000"/>
                </a:solidFill>
                <a:latin typeface="HP001 4 hang 1 ô ly" panose="020B0603050302020204" pitchFamily="34" charset="0"/>
              </a:rPr>
              <a:t> </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Ông</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kể</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cho</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em</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nghe</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câu</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một</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câu</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chuyện</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cảm</a:t>
            </a:r>
            <a:r>
              <a:rPr lang="en-US" sz="4500" b="1" kern="0" dirty="0" smtClean="0">
                <a:solidFill>
                  <a:srgbClr val="FF0000"/>
                </a:solidFill>
                <a:latin typeface="HP001 4 hang 1 ô ly" panose="020B0603050302020204" pitchFamily="34" charset="0"/>
              </a:rPr>
              <a:t> </a:t>
            </a:r>
            <a:r>
              <a:rPr lang="en-US" sz="4500" b="1" kern="0" dirty="0" err="1" smtClean="0">
                <a:solidFill>
                  <a:srgbClr val="FF0000"/>
                </a:solidFill>
                <a:latin typeface="HP001 4 hang 1 ô ly" panose="020B0603050302020204" pitchFamily="34" charset="0"/>
              </a:rPr>
              <a:t>động</a:t>
            </a:r>
            <a:r>
              <a:rPr lang="en-US" sz="4500" b="1" kern="0" dirty="0" smtClean="0">
                <a:solidFill>
                  <a:srgbClr val="FF0000"/>
                </a:solidFill>
                <a:latin typeface="HP001 4 hang 1 ô ly" panose="020B0603050302020204" pitchFamily="34" charset="0"/>
              </a:rPr>
              <a:t>.</a:t>
            </a:r>
            <a:endParaRPr lang="vi-VN" sz="4500" kern="0" dirty="0">
              <a:solidFill>
                <a:srgbClr val="FF0000"/>
              </a:solidFill>
            </a:endParaRPr>
          </a:p>
        </p:txBody>
      </p:sp>
    </p:spTree>
    <p:extLst>
      <p:ext uri="{BB962C8B-B14F-4D97-AF65-F5344CB8AC3E}">
        <p14:creationId xmlns:p14="http://schemas.microsoft.com/office/powerpoint/2010/main" val="313447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83" y="0"/>
            <a:ext cx="11351981" cy="777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042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E2D3B-8A66-4D37-9F98-E5BC3B6825E5}"/>
              </a:ext>
            </a:extLst>
          </p:cNvPr>
          <p:cNvSpPr/>
          <p:nvPr/>
        </p:nvSpPr>
        <p:spPr>
          <a:xfrm>
            <a:off x="1078497" y="696616"/>
            <a:ext cx="3043127" cy="587159"/>
          </a:xfrm>
          <a:prstGeom prst="rect">
            <a:avLst/>
          </a:prstGeom>
        </p:spPr>
        <p:txBody>
          <a:bodyPr wrap="square" lIns="93799" tIns="46900" rIns="93799" bIns="46900">
            <a:spAutoFit/>
          </a:bodyPr>
          <a:lstStyle/>
          <a:p>
            <a:r>
              <a:rPr lang="en-US" sz="3200" b="1" dirty="0">
                <a:latin typeface="UVnAvant-Narrow" panose="020B0500000000000000" pitchFamily="34" charset="0"/>
                <a:ea typeface="UVnAvant-Narrow" panose="020B0500000000000000" pitchFamily="34" charset="0"/>
                <a:cs typeface="UVnAvant-Narrow" panose="020B0500000000000000" pitchFamily="34" charset="0"/>
              </a:rPr>
              <a:t>7. </a:t>
            </a:r>
            <a:r>
              <a:rPr lang="en-US" sz="3200" b="1" dirty="0" err="1">
                <a:latin typeface="UVnAvant-Narrow" panose="020B0500000000000000" pitchFamily="34" charset="0"/>
                <a:ea typeface="UVnAvant-Narrow" panose="020B0500000000000000" pitchFamily="34" charset="0"/>
                <a:cs typeface="UVnAvant-Narrow" panose="020B0500000000000000" pitchFamily="34" charset="0"/>
              </a:rPr>
              <a:t>Nghe</a:t>
            </a:r>
            <a:r>
              <a:rPr lang="en-US" sz="3200" b="1"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b="1" dirty="0" err="1">
                <a:latin typeface="UVnAvant-Narrow" panose="020B0500000000000000" pitchFamily="34" charset="0"/>
                <a:ea typeface="UVnAvant-Narrow" panose="020B0500000000000000" pitchFamily="34" charset="0"/>
                <a:cs typeface="UVnAvant-Narrow" panose="020B0500000000000000" pitchFamily="34" charset="0"/>
              </a:rPr>
              <a:t>viết</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pic>
        <p:nvPicPr>
          <p:cNvPr id="4098" name="Picture 2" descr="https://i.vdoc.vn/data/image/2021/03/17/giai-bai-tap-tieng-viet-1-trang-84-85-86-87-bai-1-kien-va-chim-bo-cau-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1323"/>
            <a:ext cx="12344400" cy="304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5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7288"/>
            <a:ext cx="11573302" cy="1200329"/>
          </a:xfrm>
          <a:prstGeom prst="rect">
            <a:avLst/>
          </a:prstGeom>
        </p:spPr>
        <p:txBody>
          <a:bodyPr wrap="square">
            <a:spAutoFit/>
          </a:bodyPr>
          <a:lstStyle/>
          <a:p>
            <a:r>
              <a:rPr lang="en-US" sz="3600" b="1" dirty="0">
                <a:latin typeface="UVnAvant-Narrow" panose="020B0500000000000000" pitchFamily="34" charset="0"/>
                <a:ea typeface="UVnAvant-Narrow" panose="020B0500000000000000" pitchFamily="34" charset="0"/>
                <a:cs typeface="UVnAvant-Narrow" panose="020B0500000000000000" pitchFamily="34" charset="0"/>
              </a:rPr>
              <a:t>8. T</a:t>
            </a:r>
            <a:r>
              <a:rPr lang="vi-VN" sz="3600" b="1" dirty="0">
                <a:latin typeface="UVnAvant-Narrow" panose="020B0500000000000000" pitchFamily="34" charset="0"/>
                <a:ea typeface="UVnAvant-Narrow" panose="020B0500000000000000" pitchFamily="34" charset="0"/>
                <a:cs typeface="UVnAvant-Narrow" panose="020B0500000000000000" pitchFamily="34" charset="0"/>
              </a:rPr>
              <a:t>ìm trong hoặc ngoài bài đọc Kiến và chim bồ câu từ ngữ có tiếng chứa vần </a:t>
            </a:r>
            <a:r>
              <a:rPr lang="vi-VN" sz="3600" b="1" dirty="0">
                <a:solidFill>
                  <a:srgbClr val="0000FF"/>
                </a:solidFill>
                <a:latin typeface="UVnAvant-Narrow" panose="020B0500000000000000" pitchFamily="34" charset="0"/>
                <a:ea typeface="UVnAvant-Narrow" panose="020B0500000000000000" pitchFamily="34" charset="0"/>
                <a:cs typeface="UVnAvant-Narrow" panose="020B0500000000000000" pitchFamily="34" charset="0"/>
              </a:rPr>
              <a:t>ăn, ăng, oat, oăt</a:t>
            </a:r>
            <a:r>
              <a:rPr lang="vi-VN" sz="3600" b="1" dirty="0">
                <a:latin typeface="UVnAvant-Narrow" panose="020B0500000000000000" pitchFamily="34" charset="0"/>
                <a:ea typeface="UVnAvant-Narrow" panose="020B0500000000000000" pitchFamily="34" charset="0"/>
                <a:cs typeface="UVnAvant-Narrow" panose="020B0500000000000000" pitchFamily="34" charset="0"/>
              </a:rPr>
              <a:t>.</a:t>
            </a:r>
            <a:endParaRPr lang="en-US" sz="36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57006144"/>
              </p:ext>
            </p:extLst>
          </p:nvPr>
        </p:nvGraphicFramePr>
        <p:xfrm>
          <a:off x="491058" y="1302223"/>
          <a:ext cx="11273312" cy="5860577"/>
        </p:xfrm>
        <a:graphic>
          <a:graphicData uri="http://schemas.openxmlformats.org/drawingml/2006/table">
            <a:tbl>
              <a:tblPr/>
              <a:tblGrid>
                <a:gridCol w="2322218">
                  <a:extLst>
                    <a:ext uri="{9D8B030D-6E8A-4147-A177-3AD203B41FA5}">
                      <a16:colId xmlns:a16="http://schemas.microsoft.com/office/drawing/2014/main" val="20000"/>
                    </a:ext>
                  </a:extLst>
                </a:gridCol>
                <a:gridCol w="3573876">
                  <a:extLst>
                    <a:ext uri="{9D8B030D-6E8A-4147-A177-3AD203B41FA5}">
                      <a16:colId xmlns:a16="http://schemas.microsoft.com/office/drawing/2014/main" val="20001"/>
                    </a:ext>
                  </a:extLst>
                </a:gridCol>
                <a:gridCol w="5377218">
                  <a:extLst>
                    <a:ext uri="{9D8B030D-6E8A-4147-A177-3AD203B41FA5}">
                      <a16:colId xmlns:a16="http://schemas.microsoft.com/office/drawing/2014/main" val="20002"/>
                    </a:ext>
                  </a:extLst>
                </a:gridCol>
              </a:tblGrid>
              <a:tr h="495941">
                <a:tc>
                  <a:txBody>
                    <a:bodyPr/>
                    <a:lstStyle/>
                    <a:p>
                      <a:endParaRPr lang="en-US" sz="3200" dirty="0"/>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Trong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32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Ngoài bài đọc</a:t>
                      </a: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94793">
                <a:tc>
                  <a:txBody>
                    <a:bodyPr/>
                    <a:lstStyle/>
                    <a:p>
                      <a:pPr algn="ctr"/>
                      <a:endParaRPr lang="vi-VN" sz="3200" dirty="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320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320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42610">
                <a:tc>
                  <a:txBody>
                    <a:bodyPr/>
                    <a:lstStyle/>
                    <a:p>
                      <a:pPr algn="ctr"/>
                      <a:endParaRPr lang="vi-VN" sz="3200" dirty="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320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7275">
                <a:tc>
                  <a:txBody>
                    <a:bodyPr/>
                    <a:lstStyle/>
                    <a:p>
                      <a:pPr algn="ctr"/>
                      <a:endParaRPr lang="en-US" sz="3200" dirty="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14425">
                <a:tc>
                  <a:txBody>
                    <a:bodyPr/>
                    <a:lstStyle/>
                    <a:p>
                      <a:pPr algn="ctr"/>
                      <a:endParaRPr lang="vi-VN" sz="3200" dirty="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dirty="0">
                        <a:effectLst/>
                        <a:latin typeface="UVnAvant-Narrow" panose="020B0500000000000000" pitchFamily="34" charset="0"/>
                        <a:ea typeface="UVnAvant-Narrow" panose="020B0500000000000000" pitchFamily="34" charset="0"/>
                        <a:cs typeface="UVnAvant-Narrow" panose="020B0500000000000000" pitchFamily="34" charset="0"/>
                      </a:endParaRPr>
                    </a:p>
                  </a:txBody>
                  <a:tcPr marL="31897" marR="31897" marT="31897" marB="31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p:cNvSpPr txBox="1"/>
          <p:nvPr/>
        </p:nvSpPr>
        <p:spPr>
          <a:xfrm>
            <a:off x="834128" y="2371725"/>
            <a:ext cx="1785247" cy="584775"/>
          </a:xfrm>
          <a:prstGeom prst="rect">
            <a:avLst/>
          </a:prstGeom>
          <a:noFill/>
        </p:spPr>
        <p:txBody>
          <a:bodyPr wrap="square" rtlCol="0">
            <a:spAutoFit/>
          </a:bodyPr>
          <a:lstStyle/>
          <a:p>
            <a:pPr algn="ctr"/>
            <a:r>
              <a:rPr lang="vi-VN" sz="3200" b="1" dirty="0">
                <a:solidFill>
                  <a:srgbClr val="0000FF"/>
                </a:solidFill>
                <a:latin typeface="Times New Roman" pitchFamily="18" charset="0"/>
                <a:ea typeface="UVnAvant-Narrow" panose="020B0500000000000000" pitchFamily="34" charset="0"/>
                <a:cs typeface="Times New Roman" pitchFamily="18" charset="0"/>
              </a:rPr>
              <a:t>Vần ăn</a:t>
            </a:r>
          </a:p>
        </p:txBody>
      </p:sp>
      <p:sp>
        <p:nvSpPr>
          <p:cNvPr id="5" name="TextBox 4"/>
          <p:cNvSpPr txBox="1"/>
          <p:nvPr/>
        </p:nvSpPr>
        <p:spPr>
          <a:xfrm>
            <a:off x="796028" y="3933825"/>
            <a:ext cx="1785247" cy="584775"/>
          </a:xfrm>
          <a:prstGeom prst="rect">
            <a:avLst/>
          </a:prstGeom>
          <a:noFill/>
        </p:spPr>
        <p:txBody>
          <a:bodyPr wrap="square" rtlCol="0">
            <a:spAutoFit/>
          </a:bodyPr>
          <a:lstStyle/>
          <a:p>
            <a:pPr algn="ctr"/>
            <a:r>
              <a:rPr lang="vi-VN" sz="3200" b="1" dirty="0">
                <a:solidFill>
                  <a:srgbClr val="0000FF"/>
                </a:solidFill>
                <a:latin typeface="Times New Roman" pitchFamily="18" charset="0"/>
                <a:ea typeface="UVnAvant-Narrow" panose="020B0500000000000000" pitchFamily="34" charset="0"/>
                <a:cs typeface="Times New Roman" pitchFamily="18" charset="0"/>
              </a:rPr>
              <a:t>Vần </a:t>
            </a:r>
            <a:r>
              <a:rPr lang="vi-VN" sz="3200" b="1" dirty="0" smtClean="0">
                <a:solidFill>
                  <a:srgbClr val="0000FF"/>
                </a:solidFill>
                <a:latin typeface="Times New Roman" pitchFamily="18" charset="0"/>
                <a:ea typeface="UVnAvant-Narrow" panose="020B0500000000000000" pitchFamily="34" charset="0"/>
                <a:cs typeface="Times New Roman" pitchFamily="18" charset="0"/>
              </a:rPr>
              <a:t>ăn</a:t>
            </a:r>
            <a:r>
              <a:rPr lang="en-US" sz="3200" b="1" dirty="0" smtClean="0">
                <a:solidFill>
                  <a:srgbClr val="0000FF"/>
                </a:solidFill>
                <a:latin typeface="Times New Roman" pitchFamily="18" charset="0"/>
                <a:ea typeface="UVnAvant-Narrow" panose="020B0500000000000000" pitchFamily="34" charset="0"/>
                <a:cs typeface="Times New Roman" pitchFamily="18" charset="0"/>
              </a:rPr>
              <a:t>g</a:t>
            </a:r>
            <a:endParaRPr lang="vi-VN" sz="3200" b="1" dirty="0">
              <a:solidFill>
                <a:srgbClr val="0000FF"/>
              </a:solidFill>
              <a:latin typeface="Times New Roman" pitchFamily="18" charset="0"/>
              <a:ea typeface="UVnAvant-Narrow" panose="020B0500000000000000" pitchFamily="34" charset="0"/>
              <a:cs typeface="Times New Roman" pitchFamily="18" charset="0"/>
            </a:endParaRPr>
          </a:p>
        </p:txBody>
      </p:sp>
      <p:sp>
        <p:nvSpPr>
          <p:cNvPr id="6" name="TextBox 5"/>
          <p:cNvSpPr txBox="1"/>
          <p:nvPr/>
        </p:nvSpPr>
        <p:spPr>
          <a:xfrm>
            <a:off x="796027" y="5162550"/>
            <a:ext cx="1785247" cy="584775"/>
          </a:xfrm>
          <a:prstGeom prst="rect">
            <a:avLst/>
          </a:prstGeom>
          <a:noFill/>
        </p:spPr>
        <p:txBody>
          <a:bodyPr wrap="square" rtlCol="0">
            <a:spAutoFit/>
          </a:bodyPr>
          <a:lstStyle/>
          <a:p>
            <a:pPr algn="ctr"/>
            <a:r>
              <a:rPr lang="vi-VN" sz="3200" b="1" dirty="0">
                <a:solidFill>
                  <a:srgbClr val="0000FF"/>
                </a:solidFill>
                <a:latin typeface="Times New Roman" pitchFamily="18" charset="0"/>
                <a:ea typeface="UVnAvant-Narrow" panose="020B0500000000000000" pitchFamily="34" charset="0"/>
                <a:cs typeface="Times New Roman" pitchFamily="18" charset="0"/>
              </a:rPr>
              <a:t>Vần </a:t>
            </a:r>
            <a:r>
              <a:rPr lang="en-US" sz="3200" b="1" dirty="0" smtClean="0">
                <a:solidFill>
                  <a:srgbClr val="0000FF"/>
                </a:solidFill>
                <a:latin typeface="Times New Roman" pitchFamily="18" charset="0"/>
                <a:ea typeface="UVnAvant-Narrow" panose="020B0500000000000000" pitchFamily="34" charset="0"/>
                <a:cs typeface="Times New Roman" pitchFamily="18" charset="0"/>
              </a:rPr>
              <a:t>oat</a:t>
            </a:r>
            <a:endParaRPr lang="vi-VN" sz="3200" b="1" dirty="0">
              <a:solidFill>
                <a:srgbClr val="0000FF"/>
              </a:solidFill>
              <a:latin typeface="Times New Roman" pitchFamily="18" charset="0"/>
              <a:ea typeface="UVnAvant-Narrow" panose="020B0500000000000000" pitchFamily="34" charset="0"/>
              <a:cs typeface="Times New Roman" pitchFamily="18" charset="0"/>
            </a:endParaRPr>
          </a:p>
        </p:txBody>
      </p:sp>
      <p:sp>
        <p:nvSpPr>
          <p:cNvPr id="7" name="TextBox 6"/>
          <p:cNvSpPr txBox="1"/>
          <p:nvPr/>
        </p:nvSpPr>
        <p:spPr>
          <a:xfrm>
            <a:off x="843652" y="6296025"/>
            <a:ext cx="1785247" cy="584775"/>
          </a:xfrm>
          <a:prstGeom prst="rect">
            <a:avLst/>
          </a:prstGeom>
          <a:noFill/>
        </p:spPr>
        <p:txBody>
          <a:bodyPr wrap="square" rtlCol="0">
            <a:spAutoFit/>
          </a:bodyPr>
          <a:lstStyle/>
          <a:p>
            <a:pPr algn="ctr"/>
            <a:r>
              <a:rPr lang="vi-VN" sz="3200" b="1" dirty="0">
                <a:solidFill>
                  <a:srgbClr val="0000FF"/>
                </a:solidFill>
                <a:latin typeface="Times New Roman" pitchFamily="18" charset="0"/>
                <a:ea typeface="UVnAvant-Narrow" panose="020B0500000000000000" pitchFamily="34" charset="0"/>
                <a:cs typeface="Times New Roman" pitchFamily="18" charset="0"/>
              </a:rPr>
              <a:t>Vần </a:t>
            </a:r>
            <a:r>
              <a:rPr lang="en-US" sz="3200" b="1" dirty="0" err="1" smtClean="0">
                <a:solidFill>
                  <a:srgbClr val="0000FF"/>
                </a:solidFill>
                <a:latin typeface="Times New Roman" pitchFamily="18" charset="0"/>
                <a:ea typeface="UVnAvant-Narrow" panose="020B0500000000000000" pitchFamily="34" charset="0"/>
                <a:cs typeface="Times New Roman" pitchFamily="18" charset="0"/>
              </a:rPr>
              <a:t>oăt</a:t>
            </a:r>
            <a:endParaRPr lang="vi-VN" sz="3200" b="1" dirty="0">
              <a:solidFill>
                <a:srgbClr val="0000FF"/>
              </a:solidFill>
              <a:latin typeface="Times New Roman" pitchFamily="18" charset="0"/>
              <a:ea typeface="UVnAvant-Narrow" panose="020B0500000000000000" pitchFamily="34" charset="0"/>
              <a:cs typeface="Times New Roman" pitchFamily="18" charset="0"/>
            </a:endParaRPr>
          </a:p>
        </p:txBody>
      </p:sp>
      <p:sp>
        <p:nvSpPr>
          <p:cNvPr id="8" name="TextBox 7"/>
          <p:cNvSpPr txBox="1"/>
          <p:nvPr/>
        </p:nvSpPr>
        <p:spPr>
          <a:xfrm>
            <a:off x="3624953" y="2371725"/>
            <a:ext cx="2585347" cy="584775"/>
          </a:xfrm>
          <a:prstGeom prst="rect">
            <a:avLst/>
          </a:prstGeom>
          <a:noFill/>
        </p:spPr>
        <p:txBody>
          <a:bodyPr wrap="square" rtlCol="0">
            <a:spAutoFit/>
          </a:bodyPr>
          <a:lstStyle/>
          <a:p>
            <a:pPr algn="ctr"/>
            <a:r>
              <a:rPr lang="en-US" sz="3200" b="1" dirty="0" smtClean="0">
                <a:solidFill>
                  <a:srgbClr val="0000FF"/>
                </a:solidFill>
                <a:latin typeface="Times New Roman" pitchFamily="18" charset="0"/>
                <a:ea typeface="UVnAvant-Narrow" panose="020B0500000000000000" pitchFamily="34" charset="0"/>
                <a:cs typeface="Times New Roman" pitchFamily="18" charset="0"/>
              </a:rPr>
              <a:t>S</a:t>
            </a:r>
            <a:r>
              <a:rPr lang="vi-VN" sz="3200" b="1" dirty="0" smtClean="0">
                <a:solidFill>
                  <a:srgbClr val="0000FF"/>
                </a:solidFill>
                <a:latin typeface="Times New Roman" pitchFamily="18" charset="0"/>
                <a:ea typeface="UVnAvant-Narrow" panose="020B0500000000000000" pitchFamily="34" charset="0"/>
                <a:cs typeface="Times New Roman" pitchFamily="18" charset="0"/>
              </a:rPr>
              <a:t>ăn</a:t>
            </a:r>
            <a:r>
              <a:rPr lang="en-US" sz="3200" b="1" dirty="0" smtClean="0">
                <a:solidFill>
                  <a:srgbClr val="0000FF"/>
                </a:solidFill>
                <a:latin typeface="Times New Roman" pitchFamily="18" charset="0"/>
                <a:ea typeface="UVnAvant-Narrow" panose="020B0500000000000000" pitchFamily="34" charset="0"/>
                <a:cs typeface="Times New Roman" pitchFamily="18" charset="0"/>
              </a:rPr>
              <a:t>, </a:t>
            </a:r>
            <a:r>
              <a:rPr lang="en-US" sz="3200" b="1" dirty="0" err="1" smtClean="0">
                <a:solidFill>
                  <a:srgbClr val="0000FF"/>
                </a:solidFill>
                <a:latin typeface="Times New Roman" pitchFamily="18" charset="0"/>
                <a:ea typeface="UVnAvant-Narrow" panose="020B0500000000000000" pitchFamily="34" charset="0"/>
                <a:cs typeface="Times New Roman" pitchFamily="18" charset="0"/>
              </a:rPr>
              <a:t>cắn</a:t>
            </a:r>
            <a:r>
              <a:rPr lang="en-US" sz="3200" b="1" dirty="0" smtClean="0">
                <a:solidFill>
                  <a:srgbClr val="0000FF"/>
                </a:solidFill>
                <a:latin typeface="Times New Roman" pitchFamily="18" charset="0"/>
                <a:ea typeface="UVnAvant-Narrow" panose="020B0500000000000000" pitchFamily="34" charset="0"/>
                <a:cs typeface="Times New Roman" pitchFamily="18" charset="0"/>
              </a:rPr>
              <a:t>, </a:t>
            </a:r>
            <a:r>
              <a:rPr lang="en-US" sz="3200" b="1" dirty="0" err="1" smtClean="0">
                <a:solidFill>
                  <a:srgbClr val="0000FF"/>
                </a:solidFill>
                <a:latin typeface="Times New Roman" pitchFamily="18" charset="0"/>
                <a:ea typeface="UVnAvant-Narrow" panose="020B0500000000000000" pitchFamily="34" charset="0"/>
                <a:cs typeface="Times New Roman" pitchFamily="18" charset="0"/>
              </a:rPr>
              <a:t>bắn</a:t>
            </a:r>
            <a:endParaRPr lang="vi-VN" sz="3200" b="1" dirty="0">
              <a:solidFill>
                <a:srgbClr val="0000FF"/>
              </a:solidFill>
              <a:latin typeface="Times New Roman" pitchFamily="18" charset="0"/>
              <a:ea typeface="UVnAvant-Narrow" panose="020B0500000000000000" pitchFamily="34" charset="0"/>
              <a:cs typeface="Times New Roman" pitchFamily="18" charset="0"/>
            </a:endParaRPr>
          </a:p>
        </p:txBody>
      </p:sp>
      <p:sp>
        <p:nvSpPr>
          <p:cNvPr id="9" name="TextBox 8"/>
          <p:cNvSpPr txBox="1"/>
          <p:nvPr/>
        </p:nvSpPr>
        <p:spPr>
          <a:xfrm>
            <a:off x="3624952" y="5169187"/>
            <a:ext cx="1785247" cy="584775"/>
          </a:xfrm>
          <a:prstGeom prst="rect">
            <a:avLst/>
          </a:prstGeom>
          <a:noFill/>
        </p:spPr>
        <p:txBody>
          <a:bodyPr wrap="square" rtlCol="0">
            <a:spAutoFit/>
          </a:bodyPr>
          <a:lstStyle/>
          <a:p>
            <a:pPr algn="ctr"/>
            <a:r>
              <a:rPr lang="en-US" sz="3200" b="1" dirty="0" err="1" smtClean="0">
                <a:solidFill>
                  <a:srgbClr val="0000FF"/>
                </a:solidFill>
                <a:latin typeface="Times New Roman" pitchFamily="18" charset="0"/>
                <a:ea typeface="UVnAvant-Narrow" panose="020B0500000000000000" pitchFamily="34" charset="0"/>
                <a:cs typeface="Times New Roman" pitchFamily="18" charset="0"/>
              </a:rPr>
              <a:t>thoát</a:t>
            </a:r>
            <a:endParaRPr lang="vi-VN" sz="3200" b="1" dirty="0">
              <a:solidFill>
                <a:srgbClr val="0000FF"/>
              </a:solidFill>
              <a:latin typeface="Times New Roman" pitchFamily="18" charset="0"/>
              <a:ea typeface="UVnAvant-Narrow" panose="020B0500000000000000" pitchFamily="34" charset="0"/>
              <a:cs typeface="Times New Roman" pitchFamily="18" charset="0"/>
            </a:endParaRPr>
          </a:p>
        </p:txBody>
      </p:sp>
      <p:sp>
        <p:nvSpPr>
          <p:cNvPr id="10" name="TextBox 9"/>
          <p:cNvSpPr txBox="1"/>
          <p:nvPr/>
        </p:nvSpPr>
        <p:spPr>
          <a:xfrm>
            <a:off x="6467474" y="1819275"/>
            <a:ext cx="5296895" cy="1569660"/>
          </a:xfrm>
          <a:prstGeom prst="rect">
            <a:avLst/>
          </a:prstGeom>
          <a:noFill/>
        </p:spPr>
        <p:txBody>
          <a:bodyPr wrap="square" rtlCol="0">
            <a:spAutoFit/>
          </a:bodyPr>
          <a:lstStyle/>
          <a:p>
            <a:r>
              <a:rPr lang="vi-VN" sz="3200" dirty="0">
                <a:latin typeface="UVnAvant-Narrow" panose="020B0500000000000000" pitchFamily="34" charset="0"/>
                <a:ea typeface="UVnAvant-Narrow" panose="020B0500000000000000" pitchFamily="34" charset="0"/>
                <a:cs typeface="UVnAvant-Narrow" panose="020B0500000000000000" pitchFamily="34" charset="0"/>
              </a:rPr>
              <a:t>bắn (súng), (cái) chăn, khăn (tay), (con) trăn, lăn (tròn), (củ) sắn), (bài) văn</a:t>
            </a:r>
            <a:r>
              <a:rPr lang="vi-VN" sz="3200" dirty="0" smtClean="0">
                <a:latin typeface="UVnAvant-Narrow" panose="020B0500000000000000" pitchFamily="34" charset="0"/>
                <a:ea typeface="UVnAvant-Narrow" panose="020B0500000000000000" pitchFamily="34" charset="0"/>
                <a:cs typeface="UVnAvant-Narrow" panose="020B0500000000000000" pitchFamily="34" charset="0"/>
              </a:rPr>
              <a:t>…</a:t>
            </a:r>
            <a:endParaRPr lang="vi-VN" sz="3200" dirty="0">
              <a:latin typeface="UVnAvant-Narrow" panose="020B0500000000000000" pitchFamily="34" charset="0"/>
              <a:ea typeface="UVnAvant-Narrow" panose="020B0500000000000000" pitchFamily="34" charset="0"/>
              <a:cs typeface="UVnAvant-Narrow" panose="020B0500000000000000" pitchFamily="34" charset="0"/>
            </a:endParaRPr>
          </a:p>
        </p:txBody>
      </p:sp>
      <p:sp>
        <p:nvSpPr>
          <p:cNvPr id="11" name="TextBox 10"/>
          <p:cNvSpPr txBox="1"/>
          <p:nvPr/>
        </p:nvSpPr>
        <p:spPr>
          <a:xfrm>
            <a:off x="6467473" y="3465180"/>
            <a:ext cx="5296895" cy="1938992"/>
          </a:xfrm>
          <a:prstGeom prst="rect">
            <a:avLst/>
          </a:prstGeom>
          <a:noFill/>
        </p:spPr>
        <p:txBody>
          <a:bodyPr wrap="square" rtlCol="0">
            <a:spAutoFit/>
          </a:bodyPr>
          <a:lstStyle/>
          <a:p>
            <a:r>
              <a:rPr lang="vi-VN" sz="3000" dirty="0">
                <a:latin typeface="UVnAvant-Narrow" panose="020B0500000000000000" pitchFamily="34" charset="0"/>
                <a:ea typeface="UVnAvant-Narrow" panose="020B0500000000000000" pitchFamily="34" charset="0"/>
                <a:cs typeface="UVnAvant-Narrow" panose="020B0500000000000000" pitchFamily="34" charset="0"/>
              </a:rPr>
              <a:t>(mặt) trăng, (chị) Hằng, băng (y tế), lăng (Bác Hồ), căng thẳng…</a:t>
            </a:r>
          </a:p>
          <a:p>
            <a:endParaRPr lang="en-US" sz="3000" dirty="0"/>
          </a:p>
        </p:txBody>
      </p:sp>
      <p:sp>
        <p:nvSpPr>
          <p:cNvPr id="12" name="TextBox 11"/>
          <p:cNvSpPr txBox="1"/>
          <p:nvPr/>
        </p:nvSpPr>
        <p:spPr>
          <a:xfrm>
            <a:off x="6467473" y="4931717"/>
            <a:ext cx="5172077" cy="1569660"/>
          </a:xfrm>
          <a:prstGeom prst="rect">
            <a:avLst/>
          </a:prstGeom>
          <a:noFill/>
        </p:spPr>
        <p:txBody>
          <a:bodyPr wrap="square" rtlCol="0">
            <a:spAutoFit/>
          </a:bodyPr>
          <a:lstStyle/>
          <a:p>
            <a:r>
              <a:rPr lang="en-US" sz="3200" dirty="0" err="1">
                <a:latin typeface="UVnAvant-Narrow" panose="020B0500000000000000" pitchFamily="34" charset="0"/>
                <a:ea typeface="UVnAvant-Narrow" panose="020B0500000000000000" pitchFamily="34" charset="0"/>
                <a:cs typeface="UVnAvant-Narrow" panose="020B0500000000000000" pitchFamily="34" charset="0"/>
              </a:rPr>
              <a:t>hoạt</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hình</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trốn</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thoát</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lục</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soát</a:t>
            </a:r>
            <a:r>
              <a:rPr lang="en-US" sz="3200" dirty="0">
                <a:latin typeface="UVnAvant-Narrow" panose="020B0500000000000000" pitchFamily="34" charset="0"/>
                <a:ea typeface="UVnAvant-Narrow" panose="020B0500000000000000" pitchFamily="34" charset="0"/>
                <a:cs typeface="UVnAvant-Narrow" panose="020B0500000000000000" pitchFamily="34" charset="0"/>
              </a:rPr>
              <a:t>…</a:t>
            </a:r>
          </a:p>
          <a:p>
            <a:endParaRPr lang="en-US" sz="3200" dirty="0"/>
          </a:p>
        </p:txBody>
      </p:sp>
      <p:sp>
        <p:nvSpPr>
          <p:cNvPr id="13" name="TextBox 12"/>
          <p:cNvSpPr txBox="1"/>
          <p:nvPr/>
        </p:nvSpPr>
        <p:spPr>
          <a:xfrm>
            <a:off x="6491699" y="6331698"/>
            <a:ext cx="4692310" cy="584775"/>
          </a:xfrm>
          <a:prstGeom prst="rect">
            <a:avLst/>
          </a:prstGeom>
          <a:noFill/>
        </p:spPr>
        <p:txBody>
          <a:bodyPr wrap="none" rtlCol="0">
            <a:spAutoFit/>
          </a:bodyPr>
          <a:lstStyle/>
          <a:p>
            <a:r>
              <a:rPr lang="en-US" sz="3200" dirty="0">
                <a:latin typeface="UVnAvant-Narrow" panose="020B0500000000000000" pitchFamily="34" charset="0"/>
                <a:ea typeface="UVnAvant-Narrow" panose="020B0500000000000000" pitchFamily="34" charset="0"/>
                <a:cs typeface="UVnAvant-Narrow" panose="020B0500000000000000" pitchFamily="34" charset="0"/>
              </a:rPr>
              <a:t>(</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nhọn</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hoắt</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loắt</a:t>
            </a:r>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en-US" sz="3200" dirty="0" err="1">
                <a:latin typeface="UVnAvant-Narrow" panose="020B0500000000000000" pitchFamily="34" charset="0"/>
                <a:ea typeface="UVnAvant-Narrow" panose="020B0500000000000000" pitchFamily="34" charset="0"/>
                <a:cs typeface="UVnAvant-Narrow" panose="020B0500000000000000" pitchFamily="34" charset="0"/>
              </a:rPr>
              <a:t>choắt</a:t>
            </a:r>
            <a:r>
              <a:rPr lang="en-US" sz="3200" dirty="0" smtClean="0">
                <a:latin typeface="UVnAvant-Narrow" panose="020B0500000000000000" pitchFamily="34" charset="0"/>
                <a:ea typeface="UVnAvant-Narrow" panose="020B0500000000000000" pitchFamily="34" charset="0"/>
                <a:cs typeface="UVnAvant-Narrow" panose="020B0500000000000000" pitchFamily="34" charset="0"/>
              </a:rPr>
              <a:t>…</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40896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910" y="197429"/>
            <a:ext cx="11012037" cy="1077218"/>
          </a:xfrm>
          <a:prstGeom prst="rect">
            <a:avLst/>
          </a:prstGeom>
        </p:spPr>
        <p:txBody>
          <a:bodyPr wrap="square">
            <a:spAutoFit/>
          </a:bodyPr>
          <a:lstStyle/>
          <a:p>
            <a:r>
              <a:rPr lang="vi-VN" sz="3200" b="1" dirty="0">
                <a:latin typeface="UVnAvant-Narrow" panose="020B0500000000000000" pitchFamily="34" charset="0"/>
                <a:ea typeface="UVnAvant-Narrow" panose="020B0500000000000000" pitchFamily="34" charset="0"/>
                <a:cs typeface="UVnAvant-Narrow" panose="020B0500000000000000" pitchFamily="34" charset="0"/>
              </a:rPr>
              <a:t>Quan sát tranh và dùng từ ngữ trong khung để nói: Việc làm của người th</a:t>
            </a:r>
            <a:r>
              <a:rPr lang="en-US" sz="3200" b="1" dirty="0">
                <a:latin typeface="UVnAvant-Narrow" panose="020B0500000000000000" pitchFamily="34" charset="0"/>
                <a:ea typeface="UVnAvant-Narrow" panose="020B0500000000000000" pitchFamily="34" charset="0"/>
                <a:cs typeface="UVnAvant-Narrow" panose="020B0500000000000000" pitchFamily="34" charset="0"/>
              </a:rPr>
              <a:t>ợ</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 săn là </a:t>
            </a:r>
            <a:r>
              <a:rPr lang="en-US" sz="3200" b="1">
                <a:latin typeface="UVnAvant-Narrow" panose="020B0500000000000000" pitchFamily="34" charset="0"/>
                <a:ea typeface="UVnAvant-Narrow" panose="020B0500000000000000" pitchFamily="34" charset="0"/>
                <a:cs typeface="UVnAvant-Narrow" panose="020B0500000000000000" pitchFamily="34" charset="0"/>
              </a:rPr>
              <a:t>đ</a:t>
            </a:r>
            <a:r>
              <a:rPr lang="vi-VN" sz="3200" b="1">
                <a:latin typeface="UVnAvant-Narrow" panose="020B0500000000000000" pitchFamily="34" charset="0"/>
                <a:ea typeface="UVnAvant-Narrow" panose="020B0500000000000000" pitchFamily="34" charset="0"/>
                <a:cs typeface="UVnAvant-Narrow" panose="020B0500000000000000" pitchFamily="34" charset="0"/>
              </a:rPr>
              <a:t>úng </a:t>
            </a:r>
            <a:r>
              <a:rPr lang="vi-VN" sz="3200" b="1" dirty="0">
                <a:latin typeface="UVnAvant-Narrow" panose="020B0500000000000000" pitchFamily="34" charset="0"/>
                <a:ea typeface="UVnAvant-Narrow" panose="020B0500000000000000" pitchFamily="34" charset="0"/>
                <a:cs typeface="UVnAvant-Narrow" panose="020B0500000000000000" pitchFamily="34" charset="0"/>
              </a:rPr>
              <a:t>hay là sai? Vì sao?</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50409148"/>
              </p:ext>
            </p:extLst>
          </p:nvPr>
        </p:nvGraphicFramePr>
        <p:xfrm>
          <a:off x="1916136" y="1274647"/>
          <a:ext cx="8543497" cy="685800"/>
        </p:xfrm>
        <a:graphic>
          <a:graphicData uri="http://schemas.openxmlformats.org/drawingml/2006/table">
            <a:tbl>
              <a:tblPr/>
              <a:tblGrid>
                <a:gridCol w="4425626">
                  <a:extLst>
                    <a:ext uri="{9D8B030D-6E8A-4147-A177-3AD203B41FA5}">
                      <a16:colId xmlns:a16="http://schemas.microsoft.com/office/drawing/2014/main" val="20000"/>
                    </a:ext>
                  </a:extLst>
                </a:gridCol>
                <a:gridCol w="4117871">
                  <a:extLst>
                    <a:ext uri="{9D8B030D-6E8A-4147-A177-3AD203B41FA5}">
                      <a16:colId xmlns:a16="http://schemas.microsoft.com/office/drawing/2014/main" val="20001"/>
                    </a:ext>
                  </a:extLst>
                </a:gridCol>
              </a:tblGrid>
              <a:tr h="554727">
                <a:tc>
                  <a:txBody>
                    <a:bodyPr/>
                    <a:lstStyle/>
                    <a:p>
                      <a:pPr algn="ctr"/>
                      <a:r>
                        <a:rPr lang="vi-VN" sz="40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người thợ săn</a:t>
                      </a:r>
                    </a:p>
                  </a:txBody>
                  <a:tcPr marL="38100" marR="38100" marT="38100" marB="38100" anchor="ctr">
                    <a:lnL>
                      <a:noFill/>
                    </a:lnL>
                    <a:lnR>
                      <a:noFill/>
                    </a:lnR>
                    <a:lnT>
                      <a:noFill/>
                    </a:lnT>
                    <a:lnB>
                      <a:noFill/>
                    </a:lnB>
                    <a:solidFill>
                      <a:srgbClr val="FFFFFF"/>
                    </a:solidFill>
                  </a:tcPr>
                </a:tc>
                <a:tc>
                  <a:txBody>
                    <a:bodyPr/>
                    <a:lstStyle/>
                    <a:p>
                      <a:pPr algn="ctr"/>
                      <a:r>
                        <a:rPr lang="en-US" sz="4000" b="1" i="0">
                          <a:solidFill>
                            <a:srgbClr val="0000FF"/>
                          </a:solidFill>
                          <a:effectLst/>
                          <a:latin typeface="UVnAvant-Narrow" panose="020B0500000000000000" pitchFamily="34" charset="0"/>
                          <a:ea typeface="UVnAvant-Narrow" panose="020B0500000000000000" pitchFamily="34" charset="0"/>
                          <a:cs typeface="UVnAvant-Narrow" panose="020B0500000000000000" pitchFamily="34" charset="0"/>
                        </a:rPr>
                        <a:t>bắn chim</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6146" name="Picture 2" descr="https://i.vdoc.vn/data/image/2021/03/17/giai-bai-tap-tieng-viet-1-trang-84-85-86-87-bai-1-kien-va-chim-bo-cau-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12" y="2111446"/>
            <a:ext cx="8811003" cy="4603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713321"/>
            <a:ext cx="12344399" cy="1077218"/>
          </a:xfrm>
          <a:prstGeom prst="rect">
            <a:avLst/>
          </a:prstGeom>
        </p:spPr>
        <p:txBody>
          <a:bodyPr wrap="square">
            <a:spAutoFit/>
          </a:bodyPr>
          <a:lstStyle/>
          <a:p>
            <a:r>
              <a:rPr lang="en-US" sz="3200" dirty="0">
                <a:latin typeface="UVnAvant-Narrow" panose="020B0500000000000000" pitchFamily="34" charset="0"/>
                <a:ea typeface="UVnAvant-Narrow" panose="020B0500000000000000" pitchFamily="34" charset="0"/>
                <a:cs typeface="UVnAvant-Narrow" panose="020B0500000000000000" pitchFamily="34" charset="0"/>
              </a:rPr>
              <a:t>          </a:t>
            </a:r>
            <a:r>
              <a:rPr lang="vi-VN" sz="3200" dirty="0">
                <a:latin typeface="UVnAvant-Narrow" panose="020B0500000000000000" pitchFamily="34" charset="0"/>
                <a:ea typeface="UVnAvant-Narrow" panose="020B0500000000000000" pitchFamily="34" charset="0"/>
                <a:cs typeface="UVnAvant-Narrow" panose="020B0500000000000000" pitchFamily="34" charset="0"/>
              </a:rPr>
              <a:t>Hành </a:t>
            </a:r>
            <a:r>
              <a:rPr lang="vi-VN" sz="3200" dirty="0" smtClean="0">
                <a:latin typeface="UVnAvant-Narrow" panose="020B0500000000000000" pitchFamily="34" charset="0"/>
                <a:ea typeface="UVnAvant-Narrow" panose="020B0500000000000000" pitchFamily="34" charset="0"/>
                <a:cs typeface="UVnAvant-Narrow" panose="020B0500000000000000" pitchFamily="34" charset="0"/>
              </a:rPr>
              <a:t>đ</a:t>
            </a:r>
            <a:r>
              <a:rPr lang="en-US" sz="3200" dirty="0" smtClean="0">
                <a:latin typeface="UVnAvant-Narrow" panose="020B0500000000000000" pitchFamily="34" charset="0"/>
                <a:ea typeface="UVnAvant-Narrow" panose="020B0500000000000000" pitchFamily="34" charset="0"/>
                <a:cs typeface="UVnAvant-Narrow" panose="020B0500000000000000" pitchFamily="34" charset="0"/>
              </a:rPr>
              <a:t>ộ</a:t>
            </a:r>
            <a:r>
              <a:rPr lang="vi-VN" sz="3200" dirty="0" smtClean="0">
                <a:latin typeface="UVnAvant-Narrow" panose="020B0500000000000000" pitchFamily="34" charset="0"/>
                <a:ea typeface="UVnAvant-Narrow" panose="020B0500000000000000" pitchFamily="34" charset="0"/>
                <a:cs typeface="UVnAvant-Narrow" panose="020B0500000000000000" pitchFamily="34" charset="0"/>
              </a:rPr>
              <a:t>ng </a:t>
            </a:r>
            <a:r>
              <a:rPr lang="vi-VN" sz="3200" dirty="0">
                <a:latin typeface="UVnAvant-Narrow" panose="020B0500000000000000" pitchFamily="34" charset="0"/>
                <a:ea typeface="UVnAvant-Narrow" panose="020B0500000000000000" pitchFamily="34" charset="0"/>
                <a:cs typeface="UVnAvant-Narrow" panose="020B0500000000000000" pitchFamily="34" charset="0"/>
              </a:rPr>
              <a:t>của người thợ săn là sai. Vì bắn chim là hành động giết hại chú chim bé nhỏ, vô tội và phá hoại thiên nhiên.</a:t>
            </a:r>
            <a:endParaRPr lang="en-US" sz="3200" dirty="0">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20201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6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Tree>
    <p:extLst>
      <p:ext uri="{BB962C8B-B14F-4D97-AF65-F5344CB8AC3E}">
        <p14:creationId xmlns:p14="http://schemas.microsoft.com/office/powerpoint/2010/main" val="155443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7010268"/>
          </a:xfrm>
          <a:prstGeom prst="rect">
            <a:avLst/>
          </a:prstGeom>
        </p:spPr>
        <p:txBody>
          <a:bodyPr wrap="square" lIns="114949" tIns="57475" rIns="114949" bIns="57475">
            <a:spAutoFit/>
          </a:bodyPr>
          <a:lstStyle/>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a:t>
            </a:r>
            <a:r>
              <a:rPr lang="vi-VN" sz="3200" dirty="0" smtClean="0">
                <a:latin typeface="Times New Roman" panose="02020603050405020304" pitchFamily="18" charset="0"/>
                <a:ea typeface="UVnAvant-Narrow" panose="020B0500000000000000" pitchFamily="34" charset="0"/>
                <a:cs typeface="Times New Roman" panose="02020603050405020304" pitchFamily="18" charset="0"/>
              </a:rPr>
              <a:t>được</a:t>
            </a:r>
            <a:r>
              <a:rPr lang="en-US" sz="3200"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smtClean="0">
                <a:latin typeface="Times New Roman" panose="02020603050405020304" pitchFamily="18" charset="0"/>
                <a:ea typeface="UVnAvant-Narrow" panose="020B0500000000000000" pitchFamily="34" charset="0"/>
                <a:cs typeface="Times New Roman" panose="02020603050405020304" pitchFamily="18" charset="0"/>
              </a:rPr>
              <a:t>lên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bờ.</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dirty="0">
                <a:solidFill>
                  <a:srgbClr val="0000FF"/>
                </a:solidFill>
                <a:latin typeface="Times New Roman" panose="02020603050405020304" pitchFamily="18" charset="0"/>
                <a:cs typeface="Times New Roman" panose="02020603050405020304" pitchFamily="18" charset="0"/>
              </a:rPr>
              <a:t>(</a:t>
            </a:r>
            <a:r>
              <a:rPr lang="en-US" sz="3000" i="1" dirty="0">
                <a:solidFill>
                  <a:srgbClr val="0000FF"/>
                </a:solidFill>
                <a:latin typeface="Times New Roman" panose="02020603050405020304" pitchFamily="18" charset="0"/>
                <a:cs typeface="Times New Roman" panose="02020603050405020304" pitchFamily="18" charset="0"/>
              </a:rPr>
              <a:t>Theo </a:t>
            </a:r>
            <a:r>
              <a:rPr lang="en-US" sz="3000" dirty="0">
                <a:solidFill>
                  <a:srgbClr val="0000FF"/>
                </a:solidFill>
                <a:latin typeface="Times New Roman" panose="02020603050405020304" pitchFamily="18" charset="0"/>
                <a:cs typeface="Times New Roman" panose="02020603050405020304" pitchFamily="18" charset="0"/>
              </a:rPr>
              <a:t>Ê-</a:t>
            </a:r>
            <a:r>
              <a:rPr lang="en-US" sz="3000" dirty="0" err="1">
                <a:solidFill>
                  <a:srgbClr val="0000FF"/>
                </a:solidFill>
                <a:latin typeface="Times New Roman" panose="02020603050405020304" pitchFamily="18" charset="0"/>
                <a:cs typeface="Times New Roman" panose="02020603050405020304" pitchFamily="18" charset="0"/>
              </a:rPr>
              <a:t>dốp</a:t>
            </a:r>
            <a:r>
              <a:rPr lang="en-US" sz="3000" dirty="0">
                <a:solidFill>
                  <a:srgbClr val="0000FF"/>
                </a:solidFill>
                <a:latin typeface="Times New Roman" panose="02020603050405020304" pitchFamily="18" charset="0"/>
                <a:cs typeface="Times New Roman" panose="02020603050405020304" pitchFamily="18" charset="0"/>
              </a:rPr>
              <a:t>)</a:t>
            </a:r>
            <a:endParaRPr lang="zh-CN" altLang="en-US" sz="3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74566256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2473" y="1859871"/>
            <a:ext cx="10443898" cy="2866939"/>
          </a:xfrm>
          <a:prstGeom prst="rect">
            <a:avLst/>
          </a:prstGeom>
          <a:noFill/>
        </p:spPr>
        <p:txBody>
          <a:bodyPr wrap="square" lIns="123444" tIns="61722" rIns="123444" bIns="61722">
            <a:spAutoFit/>
          </a:bodyPr>
          <a:lstStyle/>
          <a:p>
            <a:r>
              <a:rPr lang="en-US" sz="891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vùng</a:t>
            </a:r>
            <a:r>
              <a:rPr lang="en-US" sz="89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91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vẫy</a:t>
            </a:r>
            <a:r>
              <a:rPr lang="en-US" sz="89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91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nhanh</a:t>
            </a:r>
            <a:r>
              <a:rPr lang="en-US" sz="89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91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trí</a:t>
            </a:r>
            <a:endParaRPr lang="en-US" sz="89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891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thợ</a:t>
            </a:r>
            <a:r>
              <a:rPr lang="en-US" sz="89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91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săn</a:t>
            </a:r>
            <a:r>
              <a:rPr lang="en-US" sz="89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91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giật</a:t>
            </a:r>
            <a:r>
              <a:rPr lang="en-US" sz="89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91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mình</a:t>
            </a:r>
            <a:endParaRPr lang="en-US" sz="89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1467317" y="3130106"/>
            <a:ext cx="1509056" cy="224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721813" y="3107616"/>
            <a:ext cx="1509056" cy="224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614916" y="3130106"/>
            <a:ext cx="452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23744" y="4584002"/>
            <a:ext cx="452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73952" y="4726809"/>
            <a:ext cx="7818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60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p:cNvSpPr/>
          <p:nvPr/>
        </p:nvSpPr>
        <p:spPr>
          <a:xfrm>
            <a:off x="430889" y="161895"/>
            <a:ext cx="11482622" cy="731626"/>
          </a:xfrm>
          <a:prstGeom prst="rect">
            <a:avLst/>
          </a:prstGeom>
        </p:spPr>
        <p:txBody>
          <a:bodyPr wrap="square" lIns="114949" tIns="57475" rIns="114949" bIns="57475">
            <a:spAutoFit/>
          </a:bodyPr>
          <a:lstStyle/>
          <a:p>
            <a:pPr algn="ct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Kiến</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và</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chim</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bồ</a:t>
            </a:r>
            <a:r>
              <a:rPr lang="en-US" altLang="zh-CN"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rPr>
              <a:t>câu</a:t>
            </a:r>
            <a:endParaRPr lang="zh-CN" altLang="en-US" sz="4000" b="1" dirty="0">
              <a:solidFill>
                <a:srgbClr val="FF0000"/>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
        <p:nvSpPr>
          <p:cNvPr id="3" name="矩形 8"/>
          <p:cNvSpPr/>
          <p:nvPr/>
        </p:nvSpPr>
        <p:spPr>
          <a:xfrm>
            <a:off x="430890" y="872635"/>
            <a:ext cx="10910527" cy="7010268"/>
          </a:xfrm>
          <a:prstGeom prst="rect">
            <a:avLst/>
          </a:prstGeom>
        </p:spPr>
        <p:txBody>
          <a:bodyPr wrap="square" lIns="114949" tIns="57475" rIns="114949" bIns="57475">
            <a:spAutoFit/>
          </a:bodyPr>
          <a:lstStyle/>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sym typeface="+mn-lt"/>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Một con kiến không may bị rơi xuống nước. Nó vùng vẫy và la lên:</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Cứu tôi với, cứu tôi với!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Nghe tiếng kêu cứu của kiến, bồ câu nhanh trí nhặt một chiếc lá thả xuống nước. Kiến bám vào chiếc lá và leo </a:t>
            </a:r>
            <a:r>
              <a:rPr lang="vi-VN" sz="3200" dirty="0" smtClean="0">
                <a:latin typeface="Times New Roman" panose="02020603050405020304" pitchFamily="18" charset="0"/>
                <a:ea typeface="UVnAvant-Narrow" panose="020B0500000000000000" pitchFamily="34" charset="0"/>
                <a:cs typeface="Times New Roman" panose="02020603050405020304" pitchFamily="18" charset="0"/>
              </a:rPr>
              <a:t>được</a:t>
            </a:r>
            <a:r>
              <a:rPr lang="en-US" sz="3200" dirty="0" smtClean="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smtClean="0">
                <a:latin typeface="Times New Roman" panose="02020603050405020304" pitchFamily="18" charset="0"/>
                <a:ea typeface="UVnAvant-Narrow" panose="020B0500000000000000" pitchFamily="34" charset="0"/>
                <a:cs typeface="Times New Roman" panose="02020603050405020304" pitchFamily="18" charset="0"/>
              </a:rPr>
              <a:t>lên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bờ.</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Một hôm, kiến thấy người thợ săn đang ngắm bắn bồ câu. Ngay lập tức, nó bò đến, cắn vào chân anh ta. Người thợ săn giật mình. Bồ câu thấy động liền bay đi.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Bồ câu tìm đến chỗ kiến, cảm động nói:</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Cảm ơn cậu đã cứu tớ.</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Kiến đáp:</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 Cậu cũng giúp tớ thoát chết mà.</a:t>
            </a:r>
          </a:p>
          <a:p>
            <a:pPr algn="just"/>
            <a:r>
              <a:rPr lang="en-US" sz="3200" dirty="0">
                <a:latin typeface="Times New Roman" panose="02020603050405020304" pitchFamily="18" charset="0"/>
                <a:ea typeface="UVnAvant-Narrow" panose="020B0500000000000000" pitchFamily="34" charset="0"/>
                <a:cs typeface="Times New Roman" panose="02020603050405020304" pitchFamily="18" charset="0"/>
              </a:rPr>
              <a:t>      </a:t>
            </a:r>
            <a:r>
              <a:rPr lang="vi-VN" sz="3200" dirty="0">
                <a:latin typeface="Times New Roman" panose="02020603050405020304" pitchFamily="18" charset="0"/>
                <a:ea typeface="UVnAvant-Narrow" panose="020B0500000000000000" pitchFamily="34" charset="0"/>
                <a:cs typeface="Times New Roman" panose="02020603050405020304" pitchFamily="18" charset="0"/>
              </a:rPr>
              <a:t>Cả hai đều rất vui vì đã giúp nhau.</a:t>
            </a:r>
          </a:p>
        </p:txBody>
      </p:sp>
      <p:sp>
        <p:nvSpPr>
          <p:cNvPr id="4" name="矩形 8"/>
          <p:cNvSpPr/>
          <p:nvPr/>
        </p:nvSpPr>
        <p:spPr>
          <a:xfrm>
            <a:off x="7599521" y="7145079"/>
            <a:ext cx="4313990" cy="577737"/>
          </a:xfrm>
          <a:prstGeom prst="rect">
            <a:avLst/>
          </a:prstGeom>
        </p:spPr>
        <p:txBody>
          <a:bodyPr wrap="square" lIns="114949" tIns="57475" rIns="114949" bIns="57475">
            <a:spAutoFit/>
          </a:bodyPr>
          <a:lstStyle/>
          <a:p>
            <a:pPr algn="ctr"/>
            <a:r>
              <a:rPr lang="en-US" sz="3000" dirty="0">
                <a:solidFill>
                  <a:srgbClr val="0000FF"/>
                </a:solidFill>
                <a:latin typeface="Times New Roman" panose="02020603050405020304" pitchFamily="18" charset="0"/>
                <a:cs typeface="Times New Roman" panose="02020603050405020304" pitchFamily="18" charset="0"/>
              </a:rPr>
              <a:t>(</a:t>
            </a:r>
            <a:r>
              <a:rPr lang="en-US" sz="3000" i="1" dirty="0">
                <a:solidFill>
                  <a:srgbClr val="0000FF"/>
                </a:solidFill>
                <a:latin typeface="Times New Roman" panose="02020603050405020304" pitchFamily="18" charset="0"/>
                <a:cs typeface="Times New Roman" panose="02020603050405020304" pitchFamily="18" charset="0"/>
              </a:rPr>
              <a:t>Theo </a:t>
            </a:r>
            <a:r>
              <a:rPr lang="en-US" sz="3000" dirty="0">
                <a:solidFill>
                  <a:srgbClr val="0000FF"/>
                </a:solidFill>
                <a:latin typeface="Times New Roman" panose="02020603050405020304" pitchFamily="18" charset="0"/>
                <a:cs typeface="Times New Roman" panose="02020603050405020304" pitchFamily="18" charset="0"/>
              </a:rPr>
              <a:t>Ê-</a:t>
            </a:r>
            <a:r>
              <a:rPr lang="en-US" sz="3000" dirty="0" err="1">
                <a:solidFill>
                  <a:srgbClr val="0000FF"/>
                </a:solidFill>
                <a:latin typeface="Times New Roman" panose="02020603050405020304" pitchFamily="18" charset="0"/>
                <a:cs typeface="Times New Roman" panose="02020603050405020304" pitchFamily="18" charset="0"/>
              </a:rPr>
              <a:t>dốp</a:t>
            </a:r>
            <a:r>
              <a:rPr lang="en-US" sz="3000" dirty="0">
                <a:solidFill>
                  <a:srgbClr val="0000FF"/>
                </a:solidFill>
                <a:latin typeface="Times New Roman" panose="02020603050405020304" pitchFamily="18" charset="0"/>
                <a:cs typeface="Times New Roman" panose="02020603050405020304" pitchFamily="18" charset="0"/>
              </a:rPr>
              <a:t>)</a:t>
            </a:r>
            <a:endParaRPr lang="zh-CN" altLang="en-US" sz="3000" b="1" dirty="0">
              <a:solidFill>
                <a:srgbClr val="0000FF"/>
              </a:solidFill>
              <a:latin typeface="Times New Roman" panose="02020603050405020304" pitchFamily="18" charset="0"/>
              <a:ea typeface="UVnAvant-Narrow"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299802848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233" y="1838702"/>
            <a:ext cx="11677802" cy="3083921"/>
          </a:xfrm>
          <a:prstGeom prst="rect">
            <a:avLst/>
          </a:prstGeom>
        </p:spPr>
        <p:txBody>
          <a:bodyPr wrap="square">
            <a:spAutoFit/>
          </a:bodyPr>
          <a:lstStyle/>
          <a:p>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kêu</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trí</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nhặt</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thả</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endParaRPr lang="en-US" sz="6480"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flipH="1">
            <a:off x="11064127" y="2036372"/>
            <a:ext cx="130706" cy="7063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736008" y="3988309"/>
            <a:ext cx="237207" cy="728313"/>
            <a:chOff x="8299525" y="1442232"/>
            <a:chExt cx="175709" cy="539491"/>
          </a:xfrm>
        </p:grpSpPr>
        <p:cxnSp>
          <p:nvCxnSpPr>
            <p:cNvPr id="19" name="Straight Connector 18"/>
            <p:cNvCxnSpPr/>
            <p:nvPr/>
          </p:nvCxnSpPr>
          <p:spPr>
            <a:xfrm flipH="1">
              <a:off x="8378415" y="1458503"/>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299525" y="1442232"/>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5789260" y="3043646"/>
            <a:ext cx="130706" cy="7063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638911" y="3043646"/>
            <a:ext cx="130706" cy="7063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82C82D-F5AC-451D-BDF1-F2BEBB76913A}"/>
              </a:ext>
            </a:extLst>
          </p:cNvPr>
          <p:cNvSpPr txBox="1"/>
          <p:nvPr/>
        </p:nvSpPr>
        <p:spPr>
          <a:xfrm>
            <a:off x="773518" y="774565"/>
            <a:ext cx="4255682" cy="646331"/>
          </a:xfrm>
          <a:prstGeom prst="rect">
            <a:avLst/>
          </a:prstGeom>
          <a:noFill/>
        </p:spPr>
        <p:txBody>
          <a:bodyPr wrap="square">
            <a:spAutoFit/>
          </a:bodyPr>
          <a:lstStyle/>
          <a:p>
            <a:r>
              <a:rPr lang="en-US" sz="3600" b="1" dirty="0" err="1">
                <a:solidFill>
                  <a:srgbClr val="0070C0"/>
                </a:solidFill>
                <a:latin typeface="UVnAvant-Narrow" panose="020B0500000000000000" pitchFamily="34" charset="0"/>
                <a:ea typeface="UVnAvant-Narrow" panose="020B0500000000000000" pitchFamily="34" charset="0"/>
                <a:cs typeface="UVnAvant-Narrow" panose="020B0500000000000000" pitchFamily="34" charset="0"/>
              </a:rPr>
              <a:t>Đọc</a:t>
            </a:r>
            <a:r>
              <a:rPr lang="en-US" sz="3600" b="1" dirty="0">
                <a:solidFill>
                  <a:srgbClr val="0070C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600" b="1" dirty="0" err="1">
                <a:solidFill>
                  <a:srgbClr val="0070C0"/>
                </a:solidFill>
                <a:latin typeface="UVnAvant-Narrow" panose="020B0500000000000000" pitchFamily="34" charset="0"/>
                <a:ea typeface="UVnAvant-Narrow" panose="020B0500000000000000" pitchFamily="34" charset="0"/>
                <a:cs typeface="UVnAvant-Narrow" panose="020B0500000000000000" pitchFamily="34" charset="0"/>
              </a:rPr>
              <a:t>câu</a:t>
            </a:r>
            <a:r>
              <a:rPr lang="en-US" sz="3600" b="1" dirty="0">
                <a:solidFill>
                  <a:srgbClr val="0070C0"/>
                </a:solidFill>
                <a:latin typeface="UVnAvant-Narrow" panose="020B0500000000000000" pitchFamily="34" charset="0"/>
                <a:ea typeface="UVnAvant-Narrow" panose="020B0500000000000000" pitchFamily="34" charset="0"/>
                <a:cs typeface="UVnAvant-Narrow" panose="020B0500000000000000" pitchFamily="34" charset="0"/>
              </a:rPr>
              <a:t> </a:t>
            </a:r>
            <a:r>
              <a:rPr lang="en-US" sz="3600" b="1" dirty="0" err="1">
                <a:solidFill>
                  <a:srgbClr val="0070C0"/>
                </a:solidFill>
                <a:latin typeface="UVnAvant-Narrow" panose="020B0500000000000000" pitchFamily="34" charset="0"/>
                <a:ea typeface="UVnAvant-Narrow" panose="020B0500000000000000" pitchFamily="34" charset="0"/>
                <a:cs typeface="UVnAvant-Narrow" panose="020B0500000000000000" pitchFamily="34" charset="0"/>
              </a:rPr>
              <a:t>dài</a:t>
            </a:r>
            <a:r>
              <a:rPr lang="en-US" sz="3600" b="1" dirty="0">
                <a:solidFill>
                  <a:srgbClr val="0070C0"/>
                </a:solidFill>
                <a:latin typeface="UVnAvant-Narrow" panose="020B0500000000000000" pitchFamily="34" charset="0"/>
                <a:ea typeface="UVnAvant-Narrow" panose="020B0500000000000000" pitchFamily="34" charset="0"/>
                <a:cs typeface="UVnAvant-Narrow" panose="020B0500000000000000" pitchFamily="34" charset="0"/>
              </a:rPr>
              <a:t>:</a:t>
            </a:r>
            <a:endParaRPr lang="en-US" sz="3600" dirty="0">
              <a:solidFill>
                <a:srgbClr val="0070C0"/>
              </a:solidFill>
              <a:latin typeface="UVnAvant-Narrow" panose="020B0500000000000000" pitchFamily="34" charset="0"/>
              <a:ea typeface="UVnAvant-Narrow" panose="020B0500000000000000" pitchFamily="34" charset="0"/>
              <a:cs typeface="UVnAvant-Narrow" panose="020B0500000000000000" pitchFamily="34" charset="0"/>
            </a:endParaRPr>
          </a:p>
        </p:txBody>
      </p:sp>
    </p:spTree>
    <p:extLst>
      <p:ext uri="{BB962C8B-B14F-4D97-AF65-F5344CB8AC3E}">
        <p14:creationId xmlns:p14="http://schemas.microsoft.com/office/powerpoint/2010/main" val="16138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672" y="1915911"/>
            <a:ext cx="11702491" cy="2086725"/>
          </a:xfrm>
          <a:prstGeom prst="rect">
            <a:avLst/>
          </a:prstGeom>
        </p:spPr>
        <p:txBody>
          <a:bodyPr wrap="square">
            <a:spAutoFit/>
          </a:bodyPr>
          <a:lstStyle/>
          <a:p>
            <a:r>
              <a:rPr lang="en-US" sz="6480" dirty="0" err="1">
                <a:latin typeface="Times New Roman" panose="02020603050405020304" pitchFamily="18" charset="0"/>
                <a:ea typeface="Arial-Rounded" panose="020B0500000000000000" pitchFamily="34" charset="0"/>
                <a:cs typeface="Times New Roman" panose="02020603050405020304" pitchFamily="18" charset="0"/>
              </a:rPr>
              <a:t>Ngay</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lập</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tức</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bò</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cắn</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chân</a:t>
            </a:r>
            <a:r>
              <a:rPr lang="en-US" sz="6480" dirty="0">
                <a:latin typeface="Times New Roman" panose="02020603050405020304" pitchFamily="18" charset="0"/>
                <a:ea typeface="Arial-Rounded" panose="020B0500000000000000" pitchFamily="34" charset="0"/>
                <a:cs typeface="Times New Roman" panose="02020603050405020304" pitchFamily="18" charset="0"/>
              </a:rPr>
              <a:t> </a:t>
            </a:r>
            <a:r>
              <a:rPr lang="en-US" sz="6480" dirty="0" err="1">
                <a:latin typeface="Times New Roman" panose="02020603050405020304" pitchFamily="18" charset="0"/>
                <a:ea typeface="Arial-Rounded" panose="020B0500000000000000" pitchFamily="34" charset="0"/>
                <a:cs typeface="Times New Roman" panose="02020603050405020304" pitchFamily="18" charset="0"/>
              </a:rPr>
              <a:t>anh</a:t>
            </a:r>
            <a:r>
              <a:rPr lang="en-US" sz="6480" dirty="0">
                <a:latin typeface="Times New Roman" panose="02020603050405020304" pitchFamily="18" charset="0"/>
                <a:ea typeface="Arial-Rounded" panose="020B0500000000000000" pitchFamily="34" charset="0"/>
                <a:cs typeface="Times New Roman" panose="02020603050405020304" pitchFamily="18" charset="0"/>
              </a:rPr>
              <a:t> ta. </a:t>
            </a:r>
            <a:endParaRPr lang="en-US" sz="648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4939804" y="2118235"/>
            <a:ext cx="130706" cy="7063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8526984" y="2143287"/>
            <a:ext cx="130706" cy="7063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387474" y="3162695"/>
            <a:ext cx="237207" cy="728313"/>
            <a:chOff x="8299525" y="1442232"/>
            <a:chExt cx="175709" cy="539491"/>
          </a:xfrm>
        </p:grpSpPr>
        <p:cxnSp>
          <p:nvCxnSpPr>
            <p:cNvPr id="7" name="Straight Connector 6"/>
            <p:cNvCxnSpPr/>
            <p:nvPr/>
          </p:nvCxnSpPr>
          <p:spPr>
            <a:xfrm flipH="1">
              <a:off x="8378415" y="1458503"/>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299525" y="1442232"/>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67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44400" cy="7772400"/>
          </a:xfrm>
          <a:prstGeom prst="rect">
            <a:avLst/>
          </a:prstGeom>
        </p:spPr>
      </p:pic>
      <p:sp>
        <p:nvSpPr>
          <p:cNvPr id="3" name="Rectangle 2"/>
          <p:cNvSpPr/>
          <p:nvPr/>
        </p:nvSpPr>
        <p:spPr>
          <a:xfrm>
            <a:off x="3505325" y="2822926"/>
            <a:ext cx="5055578" cy="1670344"/>
          </a:xfrm>
          <a:prstGeom prst="rect">
            <a:avLst/>
          </a:prstGeom>
          <a:noFill/>
        </p:spPr>
        <p:txBody>
          <a:bodyPr wrap="none" lIns="114949" tIns="57475" rIns="114949" bIns="57475">
            <a:spAutoFit/>
          </a:bodyPr>
          <a:lstStyle/>
          <a:p>
            <a:pPr algn="ctr"/>
            <a:r>
              <a:rPr lang="en-US" sz="101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Avant-Narrow" panose="020B0500000000000000" pitchFamily="34" charset="0"/>
                <a:ea typeface="UVnAvant-Narrow" panose="020B0500000000000000" pitchFamily="34" charset="0"/>
                <a:cs typeface="UVnAvant-Narrow" panose="020B0500000000000000" pitchFamily="34" charset="0"/>
              </a:rPr>
              <a:t>Giải lao</a:t>
            </a:r>
          </a:p>
        </p:txBody>
      </p:sp>
    </p:spTree>
    <p:extLst>
      <p:ext uri="{BB962C8B-B14F-4D97-AF65-F5344CB8AC3E}">
        <p14:creationId xmlns:p14="http://schemas.microsoft.com/office/powerpoint/2010/main" val="930388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1007" y="381361"/>
            <a:ext cx="11582935" cy="8238042"/>
            <a:chOff x="1142812" y="-132350"/>
            <a:chExt cx="7389024" cy="6243001"/>
          </a:xfrm>
        </p:grpSpPr>
        <p:sp>
          <p:nvSpPr>
            <p:cNvPr id="6" name="TextBox 5"/>
            <p:cNvSpPr txBox="1"/>
            <p:nvPr/>
          </p:nvSpPr>
          <p:spPr>
            <a:xfrm>
              <a:off x="3135263" y="-132350"/>
              <a:ext cx="3197853" cy="573773"/>
            </a:xfrm>
            <a:prstGeom prst="rect">
              <a:avLst/>
            </a:prstGeom>
            <a:solidFill>
              <a:schemeClr val="bg1"/>
            </a:solidFill>
          </p:spPr>
          <p:txBody>
            <a:bodyPr wrap="none" rtlCol="0">
              <a:spAutoFit/>
            </a:bodyPr>
            <a:lstStyle/>
            <a:p>
              <a:pPr algn="ct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Kiến</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và</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bồ</a:t>
              </a:r>
              <a:r>
                <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4320" b="1" dirty="0" err="1">
                  <a:latin typeface="Times New Roman" panose="02020603050405020304" pitchFamily="18" charset="0"/>
                  <a:ea typeface="Arial-Rounded" panose="020B0500000000000000" pitchFamily="34" charset="0"/>
                  <a:cs typeface="Times New Roman" panose="02020603050405020304" pitchFamily="18" charset="0"/>
                  <a:sym typeface="+mn-lt"/>
                </a:rPr>
                <a:t>câu</a:t>
              </a:r>
              <a:endParaRPr lang="en-US" altLang="zh-CN" sz="4320" b="1" dirty="0">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4" name="Text Box 1"/>
            <p:cNvSpPr txBox="1"/>
            <p:nvPr/>
          </p:nvSpPr>
          <p:spPr>
            <a:xfrm>
              <a:off x="1142812" y="442894"/>
              <a:ext cx="7389024" cy="5667757"/>
            </a:xfrm>
            <a:prstGeom prst="rect">
              <a:avLst/>
            </a:prstGeom>
            <a:noFill/>
          </p:spPr>
          <p:txBody>
            <a:bodyPr wrap="square" rtlCol="0">
              <a:spAutoFit/>
            </a:bodyPr>
            <a:lstStyle/>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may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bị</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vùng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vẫy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la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kêu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trí</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nhặt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xuống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bám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leo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bờ</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đang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ngắm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Ngay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lập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tức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bò</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chân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ta.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giật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liền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bay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chỗ</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ơn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cứu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tớ</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đáp</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Cậu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tớ</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thoát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chết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hai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 </a:t>
              </a:r>
              <a:r>
                <a:rPr lang="en-US" sz="3200" i="1" dirty="0">
                  <a:latin typeface="Times New Roman" panose="02020603050405020304" pitchFamily="18" charset="0"/>
                  <a:ea typeface="Arial-Rounded" panose="020B0500000000000000" pitchFamily="34" charset="0"/>
                  <a:cs typeface="Times New Roman" panose="02020603050405020304" pitchFamily="18" charset="0"/>
                </a:rPr>
                <a:t>Theo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Ê-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dốp</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algn="just"/>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0" name="Group 9"/>
          <p:cNvGrpSpPr/>
          <p:nvPr/>
        </p:nvGrpSpPr>
        <p:grpSpPr>
          <a:xfrm>
            <a:off x="10034509" y="3114418"/>
            <a:ext cx="151481" cy="467833"/>
            <a:chOff x="8299525" y="1442232"/>
            <a:chExt cx="175709" cy="539491"/>
          </a:xfrm>
        </p:grpSpPr>
        <p:cxnSp>
          <p:nvCxnSpPr>
            <p:cNvPr id="11" name="Straight Connector 10"/>
            <p:cNvCxnSpPr/>
            <p:nvPr/>
          </p:nvCxnSpPr>
          <p:spPr>
            <a:xfrm flipH="1">
              <a:off x="8378415" y="1458503"/>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299525" y="1442232"/>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33717" y="4639167"/>
            <a:ext cx="129668" cy="481502"/>
            <a:chOff x="8330005" y="1433494"/>
            <a:chExt cx="145229" cy="548229"/>
          </a:xfrm>
        </p:grpSpPr>
        <p:cxnSp>
          <p:nvCxnSpPr>
            <p:cNvPr id="15" name="Straight Connector 14"/>
            <p:cNvCxnSpPr/>
            <p:nvPr/>
          </p:nvCxnSpPr>
          <p:spPr>
            <a:xfrm flipH="1">
              <a:off x="8378415" y="1458503"/>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330005" y="1433494"/>
              <a:ext cx="96819" cy="5232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874980" y="7043414"/>
            <a:ext cx="104523" cy="469869"/>
            <a:chOff x="8299525" y="1442232"/>
            <a:chExt cx="175709" cy="539491"/>
          </a:xfrm>
        </p:grpSpPr>
        <p:cxnSp>
          <p:nvCxnSpPr>
            <p:cNvPr id="21" name="Straight Connector 20"/>
            <p:cNvCxnSpPr/>
            <p:nvPr/>
          </p:nvCxnSpPr>
          <p:spPr>
            <a:xfrm flipH="1">
              <a:off x="8378415" y="1458503"/>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299525" y="1442232"/>
              <a:ext cx="96819" cy="523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351007" y="918062"/>
            <a:ext cx="526619" cy="789447"/>
          </a:xfrm>
          <a:prstGeom prst="rect">
            <a:avLst/>
          </a:prstGeom>
          <a:noFill/>
        </p:spPr>
        <p:txBody>
          <a:bodyPr wrap="none" lIns="123444" tIns="61722" rIns="123444" bIns="61722">
            <a:spAutoFit/>
          </a:bodyPr>
          <a:lstStyle/>
          <a:p>
            <a:pPr algn="ctr"/>
            <a:r>
              <a:rPr lang="vi-VN" sz="4320" b="1" dirty="0">
                <a:ln w="0"/>
                <a:solidFill>
                  <a:srgbClr val="FF0000"/>
                </a:solidFill>
                <a:effectLst>
                  <a:outerShdw blurRad="38100" dist="19050" dir="2700000" algn="tl" rotWithShape="0">
                    <a:schemeClr val="dk1">
                      <a:alpha val="40000"/>
                    </a:schemeClr>
                  </a:outerShdw>
                </a:effectLst>
                <a:latin typeface="+mj-lt"/>
              </a:rPr>
              <a:t>1</a:t>
            </a:r>
            <a:endParaRPr lang="en-US" sz="4320" b="1" dirty="0">
              <a:ln w="0"/>
              <a:solidFill>
                <a:srgbClr val="FF0000"/>
              </a:solidFill>
              <a:effectLst>
                <a:outerShdw blurRad="38100" dist="19050" dir="2700000" algn="tl" rotWithShape="0">
                  <a:schemeClr val="dk1">
                    <a:alpha val="40000"/>
                  </a:schemeClr>
                </a:outerShdw>
              </a:effectLst>
              <a:latin typeface="+mj-lt"/>
            </a:endParaRPr>
          </a:p>
        </p:txBody>
      </p:sp>
      <p:sp>
        <p:nvSpPr>
          <p:cNvPr id="24" name="Rectangle 23"/>
          <p:cNvSpPr/>
          <p:nvPr/>
        </p:nvSpPr>
        <p:spPr>
          <a:xfrm>
            <a:off x="351808" y="3560064"/>
            <a:ext cx="525016" cy="789447"/>
          </a:xfrm>
          <a:prstGeom prst="rect">
            <a:avLst/>
          </a:prstGeom>
          <a:noFill/>
        </p:spPr>
        <p:txBody>
          <a:bodyPr wrap="none" lIns="123444" tIns="61722" rIns="123444" bIns="61722">
            <a:spAutoFit/>
          </a:bodyPr>
          <a:lstStyle/>
          <a:p>
            <a:pPr algn="ctr"/>
            <a:r>
              <a:rPr lang="en-US" sz="4320" b="1" dirty="0">
                <a:ln w="0"/>
                <a:solidFill>
                  <a:srgbClr val="FF0000"/>
                </a:solidFill>
                <a:effectLst>
                  <a:outerShdw blurRad="38100" dist="19050" dir="2700000" algn="tl" rotWithShape="0">
                    <a:schemeClr val="dk1">
                      <a:alpha val="40000"/>
                    </a:schemeClr>
                  </a:outerShdw>
                </a:effectLst>
                <a:latin typeface="+mj-lt"/>
              </a:rPr>
              <a:t>2</a:t>
            </a:r>
          </a:p>
        </p:txBody>
      </p:sp>
      <p:sp>
        <p:nvSpPr>
          <p:cNvPr id="25" name="Rectangle 24"/>
          <p:cNvSpPr/>
          <p:nvPr/>
        </p:nvSpPr>
        <p:spPr>
          <a:xfrm>
            <a:off x="345329" y="4939138"/>
            <a:ext cx="525016" cy="789447"/>
          </a:xfrm>
          <a:prstGeom prst="rect">
            <a:avLst/>
          </a:prstGeom>
          <a:noFill/>
        </p:spPr>
        <p:txBody>
          <a:bodyPr wrap="none" lIns="123444" tIns="61722" rIns="123444" bIns="61722">
            <a:spAutoFit/>
          </a:bodyPr>
          <a:lstStyle/>
          <a:p>
            <a:pPr algn="ctr"/>
            <a:r>
              <a:rPr lang="en-US" sz="4320" b="1" dirty="0">
                <a:ln w="0"/>
                <a:solidFill>
                  <a:srgbClr val="FF0000"/>
                </a:solidFill>
                <a:effectLst>
                  <a:outerShdw blurRad="38100" dist="19050" dir="2700000" algn="tl" rotWithShape="0">
                    <a:schemeClr val="dk1">
                      <a:alpha val="40000"/>
                    </a:schemeClr>
                  </a:outerShdw>
                </a:effectLst>
                <a:latin typeface="+mj-lt"/>
              </a:rPr>
              <a:t>3</a:t>
            </a:r>
          </a:p>
        </p:txBody>
      </p:sp>
    </p:spTree>
    <p:extLst>
      <p:ext uri="{BB962C8B-B14F-4D97-AF65-F5344CB8AC3E}">
        <p14:creationId xmlns:p14="http://schemas.microsoft.com/office/powerpoint/2010/main" val="33044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TotalTime>
  <Words>1491</Words>
  <Application>Microsoft Office PowerPoint</Application>
  <PresentationFormat>Custom</PresentationFormat>
  <Paragraphs>138</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Arial-Rounded</vt:lpstr>
      <vt:lpstr>Calibri</vt:lpstr>
      <vt:lpstr>Calibri Light</vt:lpstr>
      <vt:lpstr>HP001 4 hang 1 ô ly</vt:lpstr>
      <vt:lpstr>Times New Roman</vt:lpstr>
      <vt:lpstr>UVnAvant-Narrow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70</cp:revision>
  <dcterms:created xsi:type="dcterms:W3CDTF">2020-08-26T02:05:47Z</dcterms:created>
  <dcterms:modified xsi:type="dcterms:W3CDTF">2023-03-19T15:29:44Z</dcterms:modified>
</cp:coreProperties>
</file>