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48" r:id="rId2"/>
    <p:sldMasterId id="2147483760" r:id="rId3"/>
    <p:sldMasterId id="2147483784" r:id="rId4"/>
    <p:sldMasterId id="2147483791" r:id="rId5"/>
    <p:sldMasterId id="2147483801" r:id="rId6"/>
    <p:sldMasterId id="2147483845" r:id="rId7"/>
    <p:sldMasterId id="2147483861" r:id="rId8"/>
  </p:sldMasterIdLst>
  <p:notesMasterIdLst>
    <p:notesMasterId r:id="rId33"/>
  </p:notesMasterIdLst>
  <p:sldIdLst>
    <p:sldId id="2007577118" r:id="rId9"/>
    <p:sldId id="256" r:id="rId10"/>
    <p:sldId id="268" r:id="rId11"/>
    <p:sldId id="272" r:id="rId12"/>
    <p:sldId id="270" r:id="rId13"/>
    <p:sldId id="2007577137" r:id="rId14"/>
    <p:sldId id="273" r:id="rId15"/>
    <p:sldId id="275" r:id="rId16"/>
    <p:sldId id="276" r:id="rId17"/>
    <p:sldId id="277" r:id="rId18"/>
    <p:sldId id="279" r:id="rId19"/>
    <p:sldId id="292" r:id="rId20"/>
    <p:sldId id="28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007577134" r:id="rId29"/>
    <p:sldId id="2007577135" r:id="rId30"/>
    <p:sldId id="2007577136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3" name="Google Shape;8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4" name="Google Shape;8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0" name="Google Shape;83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445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724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9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79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990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94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891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00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878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756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5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65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959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658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6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2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7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8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0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7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定义版式">
  <p:cSld name="1_自定义版式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8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9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6653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31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19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738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459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74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8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24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9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2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6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656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94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455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4152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206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598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187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4037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952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84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585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50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814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740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450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81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00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25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977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5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033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35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281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73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558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6AA5D-8BBF-4AB6-B8A5-01357957B11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67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0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725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9334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310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207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046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9294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 userDrawn="1"/>
        </p:nvSpPr>
        <p:spPr>
          <a:xfrm>
            <a:off x="210917" y="138546"/>
            <a:ext cx="11745554" cy="6511635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2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6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7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2026/4/2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1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269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1033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192F763-358D-4164-942E-2B6F5877D6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4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1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1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13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3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"/>
          <p:cNvGrpSpPr/>
          <p:nvPr/>
        </p:nvGrpSpPr>
        <p:grpSpPr>
          <a:xfrm>
            <a:off x="-120841" y="1740319"/>
            <a:ext cx="12445813" cy="5171165"/>
            <a:chOff x="-148674" y="369491"/>
            <a:chExt cx="12518406" cy="6488508"/>
          </a:xfrm>
        </p:grpSpPr>
        <p:pic>
          <p:nvPicPr>
            <p:cNvPr id="847" name="Google Shape;84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2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1" name="Google Shape;851;p2"/>
          <p:cNvGrpSpPr/>
          <p:nvPr/>
        </p:nvGrpSpPr>
        <p:grpSpPr>
          <a:xfrm>
            <a:off x="-643678" y="3230295"/>
            <a:ext cx="5748182" cy="3479023"/>
            <a:chOff x="-4212976" y="2200858"/>
            <a:chExt cx="4383616" cy="2609267"/>
          </a:xfrm>
        </p:grpSpPr>
        <p:pic>
          <p:nvPicPr>
            <p:cNvPr id="852" name="Google Shape;852;p2"/>
            <p:cNvPicPr preferRelativeResize="0"/>
            <p:nvPr/>
          </p:nvPicPr>
          <p:blipFill rotWithShape="1">
            <a:blip r:embed="rId7">
              <a:alphaModFix/>
            </a:blip>
            <a:srcRect l="47710" t="40370" r="7602" b="8900"/>
            <a:stretch/>
          </p:blipFill>
          <p:spPr>
            <a:xfrm>
              <a:off x="-4212976" y="2200858"/>
              <a:ext cx="4383616" cy="2609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2"/>
            <p:cNvSpPr txBox="1"/>
            <p:nvPr/>
          </p:nvSpPr>
          <p:spPr>
            <a:xfrm>
              <a:off x="-2932343" y="3708122"/>
              <a:ext cx="1980918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KHỞI ĐỘNG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Để đảm bảo an toàn giao thông cần tuân thủ các quy định khi đi trên đường như: Đội mũ bảo hiểm khi đi xe máy, thắt dây an toàn khi ngồi trên ô tô, mặc áo phao, không đùa nghịch khi đi thuyền……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95850" y="0"/>
            <a:ext cx="506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6, ngày 19 tháng 12 năm 2025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11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8" y="256831"/>
            <a:ext cx="7157071" cy="7157071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E9473D9A-BDD9-47E9-882F-76CDDDA90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421" y="876010"/>
            <a:ext cx="7173065" cy="450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3901" y="2091662"/>
            <a:ext cx="5631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04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0471" y="97078"/>
            <a:ext cx="112114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6 SVNBlow Brush" pitchFamily="2" charset="0"/>
                <a:ea typeface="+mn-ea"/>
                <a:cs typeface="+mn-cs"/>
              </a:rPr>
              <a:t>LUYỆN TẬP,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6 SVNBlow Brush" pitchFamily="2" charset="0"/>
                <a:ea typeface="+mn-ea"/>
                <a:cs typeface="+mn-c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408304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86981" y="964484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80" y="3595912"/>
            <a:ext cx="3273820" cy="327382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7" y="1354838"/>
            <a:ext cx="5607912" cy="1213482"/>
            <a:chOff x="3751685" y="2531276"/>
            <a:chExt cx="8031299" cy="1213482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 động 2</a:t>
              </a:r>
              <a:endParaRPr kumimoji="0" lang="en-US" sz="7200" b="1" i="0" u="none" strike="noStrike" kern="1200" cap="none" spc="0" normalizeH="0" baseline="0" noProof="0" dirty="0">
                <a:ln w="203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44429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40410" y="2924498"/>
            <a:ext cx="8171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7028" y="156550"/>
            <a:ext cx="506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6, ngày 19 tháng 12 năm 2025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2" y="1877964"/>
            <a:ext cx="5203075" cy="4334150"/>
          </a:xfrm>
          <a:prstGeom prst="rect">
            <a:avLst/>
          </a:prstGeom>
        </p:spPr>
      </p:pic>
      <p:sp>
        <p:nvSpPr>
          <p:cNvPr id="4" name="Google Shape;117;p2"/>
          <p:cNvSpPr/>
          <p:nvPr/>
        </p:nvSpPr>
        <p:spPr>
          <a:xfrm>
            <a:off x="6125028" y="1988457"/>
            <a:ext cx="5252747" cy="43397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3715" y="2284774"/>
            <a:ext cx="477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Nghe nhạc và không đội mũ bảo hiểm khi đi xe máy. Nếu như xảy ra va chạm đập đầu xuống đường rất nguy hiểm.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9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7" y="1988458"/>
            <a:ext cx="5907313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5027" y="2067063"/>
            <a:ext cx="57001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Đuổi theo ô tô, ngồi trong ô tô vươn người ra ngoài, nếu có xe khác chạy qua hoặc có cây ven đường có thể xảy ra tai nạn nguy hiểm.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3" y="1824670"/>
            <a:ext cx="5179636" cy="45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406400" y="5099965"/>
            <a:ext cx="11190516" cy="171950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328" y="5065145"/>
            <a:ext cx="11286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Chở quá số người quy định, không đội mũ bảo hiểm khi xảy ra tai nạn người ngồi sau có thể bị văng ra xa và chấn thương sọ não.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90" y="1628996"/>
            <a:ext cx="8734681" cy="35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   Một bạn nam không mặc áo phao khi đi thuyền, sẽ nguy hiểm nếu không may bị ngã sẽ bị đuối nước.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2" y="1794967"/>
            <a:ext cx="5414650" cy="44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6052458" y="1988458"/>
            <a:ext cx="5544458" cy="40494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642" y="2294543"/>
            <a:ext cx="53793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  Đi xe đạp lao xuống dốc ở miền núi rất nguy hiểm vì có thể bị té xe hoặc lao xuống vực sâu.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7" y="2094331"/>
            <a:ext cx="5044034" cy="41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2. Điều gì có thể xảy ra trong mỗi tình huống sau? Vì sao?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sp>
        <p:nvSpPr>
          <p:cNvPr id="4" name="Google Shape;117;p2"/>
          <p:cNvSpPr/>
          <p:nvPr/>
        </p:nvSpPr>
        <p:spPr>
          <a:xfrm>
            <a:off x="1143844" y="5530096"/>
            <a:ext cx="10453072" cy="12718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844" y="5478543"/>
            <a:ext cx="10136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Chơi đùa trên đường tàu sẽ nguy hiểm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nếu có tàu chạy qua.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3" y="1681226"/>
            <a:ext cx="8462242" cy="3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1"/>
          <p:cNvPicPr preferRelativeResize="0"/>
          <p:nvPr/>
        </p:nvPicPr>
        <p:blipFill rotWithShape="1">
          <a:blip r:embed="rId3">
            <a:alphaModFix/>
          </a:blip>
          <a:srcRect l="69689" b="63203"/>
          <a:stretch/>
        </p:blipFill>
        <p:spPr>
          <a:xfrm>
            <a:off x="9653083" y="283"/>
            <a:ext cx="2538413" cy="279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"/>
          <p:cNvPicPr preferRelativeResize="0"/>
          <p:nvPr/>
        </p:nvPicPr>
        <p:blipFill rotWithShape="1">
          <a:blip r:embed="rId4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"/>
          <p:cNvPicPr preferRelativeResize="0"/>
          <p:nvPr/>
        </p:nvPicPr>
        <p:blipFill rotWithShape="1">
          <a:blip r:embed="rId5">
            <a:alphaModFix/>
          </a:blip>
          <a:srcRect t="26479" b="16852"/>
          <a:stretch/>
        </p:blipFill>
        <p:spPr>
          <a:xfrm>
            <a:off x="1008" y="3295453"/>
            <a:ext cx="12190992" cy="310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"/>
          <p:cNvPicPr preferRelativeResize="0"/>
          <p:nvPr/>
        </p:nvPicPr>
        <p:blipFill rotWithShape="1">
          <a:blip r:embed="rId6">
            <a:alphaModFix/>
          </a:blip>
          <a:srcRect t="48269"/>
          <a:stretch/>
        </p:blipFill>
        <p:spPr>
          <a:xfrm>
            <a:off x="1008" y="3345347"/>
            <a:ext cx="12190992" cy="35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"/>
          <p:cNvPicPr preferRelativeResize="0"/>
          <p:nvPr/>
        </p:nvPicPr>
        <p:blipFill rotWithShape="1">
          <a:blip r:embed="rId7">
            <a:alphaModFix/>
          </a:blip>
          <a:srcRect l="2217" t="5014" r="38086" b="5461"/>
          <a:stretch/>
        </p:blipFill>
        <p:spPr>
          <a:xfrm>
            <a:off x="174387" y="3695416"/>
            <a:ext cx="2175113" cy="296085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839" name="Google Shape;83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0947" y="581607"/>
            <a:ext cx="6669602" cy="96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213D51-E957-A963-6569-A7ECC6094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555" y="1526949"/>
            <a:ext cx="8797290" cy="22801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17028" y="156550"/>
            <a:ext cx="506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6, ngày 19 tháng 12 năm 2025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B9C89C-076B-4162-95F4-0E9337C18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54" y="865272"/>
            <a:ext cx="10154320" cy="572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886" y="1689688"/>
            <a:ext cx="83147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7883047F-0ECD-4123-8748-6AEAB1C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44" y="0"/>
            <a:ext cx="2536556" cy="2924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3667" y="364454"/>
            <a:ext cx="3525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303" l="10000" r="90000">
                        <a14:foregroundMark x1="40727" y1="34182" x2="58970" y2="3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9357" y="1809860"/>
            <a:ext cx="5604042" cy="5604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8249" y="62177"/>
            <a:ext cx="506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6, ngày 19 tháng 12 năm 2025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1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0C7548B-5A27-49F2-81E2-C645AF80CB66}"/>
              </a:ext>
            </a:extLst>
          </p:cNvPr>
          <p:cNvSpPr/>
          <p:nvPr/>
        </p:nvSpPr>
        <p:spPr>
          <a:xfrm>
            <a:off x="3268591" y="1982450"/>
            <a:ext cx="5378396" cy="144655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Vận</a:t>
            </a:r>
            <a:r>
              <a:rPr kumimoji="0" lang="en-US" altLang="zh-CN" sz="8800" b="1" i="0" u="none" strike="noStrike" kern="1200" cap="none" spc="50" normalizeH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50" normalizeH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dụng</a:t>
            </a:r>
            <a:endParaRPr kumimoji="0" lang="zh-CN" alt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7028" y="156550"/>
            <a:ext cx="506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6, ngày 19 tháng 12 năm 2025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51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học luật giao thông">
            <a:hlinkClick r:id="" action="ppaction://media"/>
            <a:extLst>
              <a:ext uri="{FF2B5EF4-FFF2-40B4-BE49-F238E27FC236}">
                <a16:creationId xmlns:a16="http://schemas.microsoft.com/office/drawing/2014/main" id="{6281E6B9-6BF8-4BEF-8E00-962FC68EA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299504" y="1991447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1256927" y="2681896"/>
              <a:ext cx="8281077" cy="1938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1270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953510" algn="ctr"/>
                  <a:tab pos="4160520" algn="l"/>
                </a:tabLst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nhà: Kể với người thân về đèn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giao thông và biển báo đã học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A4DF6A14-E91C-48A2-9B44-057E603F2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5A4BC9-2BF5-8278-52FE-75A9EC3B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DF5BD-B7D6-48EE-84A8-650F3A8E5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527" y="1023212"/>
            <a:ext cx="7736495" cy="3554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68249" y="62177"/>
            <a:ext cx="506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6, ngày 19 tháng 12 năm 2025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339632"/>
            <a:chOff x="-180829" y="2659031"/>
            <a:chExt cx="2993004" cy="41802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314" y="3667915"/>
            <a:ext cx="5410822" cy="3031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 bóng trên đường rất nguy hiểm. Gây cản trở giao thông và rất dễ xảy ra tai nạn.</a:t>
            </a:r>
          </a:p>
        </p:txBody>
      </p:sp>
    </p:spTree>
    <p:extLst>
      <p:ext uri="{BB962C8B-B14F-4D97-AF65-F5344CB8AC3E}">
        <p14:creationId xmlns:p14="http://schemas.microsoft.com/office/powerpoint/2010/main" val="2185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FD9A79BB-A899-4C35-8D6D-CC63082BCFFF}"/>
              </a:ext>
            </a:extLst>
          </p:cNvPr>
          <p:cNvSpPr/>
          <p:nvPr/>
        </p:nvSpPr>
        <p:spPr>
          <a:xfrm>
            <a:off x="2538483" y="1787236"/>
            <a:ext cx="9362575" cy="5070764"/>
          </a:xfrm>
          <a:prstGeom prst="roundRect">
            <a:avLst/>
          </a:prstGeom>
          <a:solidFill>
            <a:schemeClr val="bg1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551698" y="61940"/>
            <a:ext cx="11127681" cy="1339632"/>
            <a:chOff x="-180829" y="2659031"/>
            <a:chExt cx="2993004" cy="41802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18023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五角星 2">
              <a:extLst>
                <a:ext uri="{FF2B5EF4-FFF2-40B4-BE49-F238E27FC236}">
                  <a16:creationId xmlns:a16="http://schemas.microsoft.com/office/drawing/2014/main" id="{C2076813-290E-40AB-BFCD-34079681C42F}"/>
                </a:ext>
              </a:extLst>
            </p:cNvPr>
            <p:cNvSpPr/>
            <p:nvPr/>
          </p:nvSpPr>
          <p:spPr>
            <a:xfrm rot="9221653">
              <a:off x="1602114" y="2933748"/>
              <a:ext cx="8206" cy="1263677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7" b="98545" l="21225" r="89994">
                        <a14:foregroundMark x1="32565" y1="25470" x2="32141" y2="32383"/>
                        <a14:foregroundMark x1="35779" y1="38811" x2="38387" y2="38993"/>
                        <a14:foregroundMark x1="74773" y1="39236" x2="82838" y2="38023"/>
                        <a14:foregroundMark x1="47726" y1="5882" x2="39842" y2="9945"/>
                        <a14:foregroundMark x1="46513" y1="6671" x2="59248" y2="14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58" y="2661025"/>
            <a:ext cx="4445241" cy="4445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1E5CFF-D369-D8D5-01C3-A99EDE650898}"/>
              </a:ext>
            </a:extLst>
          </p:cNvPr>
          <p:cNvSpPr txBox="1"/>
          <p:nvPr/>
        </p:nvSpPr>
        <p:spPr>
          <a:xfrm>
            <a:off x="2744365" y="2127411"/>
            <a:ext cx="8950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 đùa ở trên đường ray tàu hỏa rất nguy hiểm.  Rất dễ xảy ra tai nạn.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60" y="3471739"/>
            <a:ext cx="5764020" cy="32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9E96F7-A4D6-386A-DDCA-A4705396E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1" t="7421" r="5430" b="34395"/>
          <a:stretch/>
        </p:blipFill>
        <p:spPr>
          <a:xfrm>
            <a:off x="1683789" y="824231"/>
            <a:ext cx="8006961" cy="1827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7028" y="156550"/>
            <a:ext cx="506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6, ngày 19 tháng 12 năm 2025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F358B44-CF97-4C16-BC66-745F237A4A03}"/>
              </a:ext>
            </a:extLst>
          </p:cNvPr>
          <p:cNvSpPr/>
          <p:nvPr/>
        </p:nvSpPr>
        <p:spPr>
          <a:xfrm>
            <a:off x="873918" y="1030856"/>
            <a:ext cx="10418039" cy="5233834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0E263D67-3E2A-44FB-A855-F4597033F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18" y="3170008"/>
            <a:ext cx="4017832" cy="4017832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267B4109-D477-4770-8848-6AB5141C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7339"/>
            <a:ext cx="1525189" cy="29606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ACBE0D-46A8-4BD8-8B36-E8303E3B0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44" y="-1"/>
            <a:ext cx="2536556" cy="29244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257" y="1354838"/>
            <a:ext cx="5607912" cy="1200329"/>
            <a:chOff x="3751685" y="2531276"/>
            <a:chExt cx="8031299" cy="1200329"/>
          </a:xfrm>
        </p:grpSpPr>
        <p:sp>
          <p:nvSpPr>
            <p:cNvPr id="7" name="TextBox 6"/>
            <p:cNvSpPr txBox="1"/>
            <p:nvPr/>
          </p:nvSpPr>
          <p:spPr>
            <a:xfrm>
              <a:off x="3751685" y="2531276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 động 1</a:t>
              </a:r>
              <a:endParaRPr kumimoji="0" lang="en-US" sz="7200" b="1" i="0" u="none" strike="noStrike" kern="1200" cap="none" spc="0" normalizeH="0" baseline="0" noProof="0" dirty="0">
                <a:ln w="203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1685" y="2531276"/>
              <a:ext cx="8031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06286" y="3174064"/>
            <a:ext cx="7445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 hiểu các quy định khi đi trên phương tiện giao thông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7028" y="156550"/>
            <a:ext cx="506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6, ngày 19 tháng 12 năm 2025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147202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mũ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713413" y="5061849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Thắt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dây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584" y="1874753"/>
            <a:ext cx="9663265" cy="3154445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1772279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Mặc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phao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thuyền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627441" y="5029198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làn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đường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角圆角矩形 54"/>
          <p:cNvSpPr/>
          <p:nvPr/>
        </p:nvSpPr>
        <p:spPr>
          <a:xfrm>
            <a:off x="644593" y="234677"/>
            <a:ext cx="10725249" cy="14117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ptima" panose="02040603050506020204" pitchFamily="18" charset="0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rPr>
              <a:t>1. Quan sát và cho biết các bạn trong mỗi hình dưới đây đã thực hiện quy định nào khi đi trên các phương tiện giao thông.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ptima" panose="02040603050506020204" pitchFamily="18" charset="0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667" y="1734467"/>
            <a:ext cx="7463899" cy="3523331"/>
          </a:xfrm>
          <a:prstGeom prst="rect">
            <a:avLst/>
          </a:prstGeom>
        </p:spPr>
      </p:pic>
      <p:sp>
        <p:nvSpPr>
          <p:cNvPr id="7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3536724" y="5462336"/>
            <a:ext cx="4680844" cy="987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buýt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731</Words>
  <Application>Microsoft Office PowerPoint</Application>
  <PresentationFormat>Widescreen</PresentationFormat>
  <Paragraphs>53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#9Slide06 SVNBlow Brush</vt:lpstr>
      <vt:lpstr>Arial</vt:lpstr>
      <vt:lpstr>Calibri</vt:lpstr>
      <vt:lpstr>Calibri Light</vt:lpstr>
      <vt:lpstr>Cambria</vt:lpstr>
      <vt:lpstr>等线</vt:lpstr>
      <vt:lpstr>等线 Light</vt:lpstr>
      <vt:lpstr>inpin heiti</vt:lpstr>
      <vt:lpstr>黑体</vt:lpstr>
      <vt:lpstr>Tahoma</vt:lpstr>
      <vt:lpstr>Times New Roman</vt:lpstr>
      <vt:lpstr>UTM Aptima</vt:lpstr>
      <vt:lpstr>UTM Avo</vt:lpstr>
      <vt:lpstr>字魂160号-檀宋</vt:lpstr>
      <vt:lpstr>字魂27号-布丁体</vt:lpstr>
      <vt:lpstr>4_Office Theme</vt:lpstr>
      <vt:lpstr>Office 主题</vt:lpstr>
      <vt:lpstr>3_Office 主题​​</vt:lpstr>
      <vt:lpstr>4_Office 主题​​</vt:lpstr>
      <vt:lpstr>千图网海量PPT模板www.58pic.com​​</vt:lpstr>
      <vt:lpstr>5_Office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37</cp:revision>
  <dcterms:created xsi:type="dcterms:W3CDTF">2021-06-05T04:03:17Z</dcterms:created>
  <dcterms:modified xsi:type="dcterms:W3CDTF">2026-04-02T11:51:13Z</dcterms:modified>
</cp:coreProperties>
</file>